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66" d="100"/>
          <a:sy n="66" d="100"/>
        </p:scale>
        <p:origin x="24"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D986B-E814-4CFE-B623-0E71F6F6E363}" type="datetimeFigureOut">
              <a:rPr lang="de-CH" smtClean="0"/>
              <a:t>19.10.2021</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3D3D9-911A-4C76-8C37-55E4C24A54AE}" type="slidenum">
              <a:rPr lang="de-CH" smtClean="0"/>
              <a:t>‹Nr.›</a:t>
            </a:fld>
            <a:endParaRPr lang="de-CH"/>
          </a:p>
        </p:txBody>
      </p:sp>
    </p:spTree>
    <p:extLst>
      <p:ext uri="{BB962C8B-B14F-4D97-AF65-F5344CB8AC3E}">
        <p14:creationId xmlns:p14="http://schemas.microsoft.com/office/powerpoint/2010/main" val="418254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F7DAF82B-70C3-443E-B6CE-53D4C130BC65}" type="datetime1">
              <a:rPr lang="de-CH" smtClean="0"/>
              <a:t>19.10.2021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189497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71439473-1057-41BF-95DB-46D5AD37827F}" type="datetime1">
              <a:rPr lang="de-CH" smtClean="0"/>
              <a:t>19.10.2021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380424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7D627A83-33FA-4AFB-8F46-14405D22CA60}" type="datetime1">
              <a:rPr lang="de-CH" smtClean="0"/>
              <a:t>19.10.2021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405502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9D3E1C5E-539B-4649-8793-C2574F7A1B3D}" type="datetime1">
              <a:rPr lang="de-CH" smtClean="0"/>
              <a:t>19.10.2021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3869082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D0515E6B-A025-4586-99EA-C6E4CA677448}" type="datetime1">
              <a:rPr lang="de-CH" smtClean="0"/>
              <a:t>19.10.2021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243558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36A19EB9-0C65-48DB-A3FC-6F7BBE52C6AE}" type="datetime1">
              <a:rPr lang="de-CH" smtClean="0"/>
              <a:t>19.10.2021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224551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5831BA31-3F88-4F3A-A415-F2FF723C382B}" type="datetime1">
              <a:rPr lang="de-CH" smtClean="0"/>
              <a:t>19.10.2021</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143911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8C1F0856-2054-46A3-A585-230BC28BDCC1}" type="datetime1">
              <a:rPr lang="de-CH" smtClean="0"/>
              <a:t>19.10.2021</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217989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3670940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DCFF0541-EDBD-43A6-9F5F-28A92E6A75A0}" type="datetime1">
              <a:rPr lang="de-CH" smtClean="0"/>
              <a:t>19.10.2021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431518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6D9BC04-0147-4033-9EB7-C83BDC4D8549}" type="datetime1">
              <a:rPr lang="de-CH" smtClean="0"/>
              <a:t>19.10.2021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ED8E5FE3-CD46-4040-AC07-31C235D3C028}" type="slidenum">
              <a:rPr lang="de-CH" smtClean="0"/>
              <a:t>‹Nr.›</a:t>
            </a:fld>
            <a:endParaRPr lang="de-CH"/>
          </a:p>
        </p:txBody>
      </p:sp>
    </p:spTree>
    <p:extLst>
      <p:ext uri="{BB962C8B-B14F-4D97-AF65-F5344CB8AC3E}">
        <p14:creationId xmlns:p14="http://schemas.microsoft.com/office/powerpoint/2010/main" val="94370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009FD-74DC-42C7-B901-F6AA325A01EC}" type="datetime1">
              <a:rPr lang="de-CH" smtClean="0"/>
              <a:t>19.10.2021</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E5FE3-CD46-4040-AC07-31C235D3C028}" type="slidenum">
              <a:rPr lang="de-CH" smtClean="0"/>
              <a:t>‹Nr.›</a:t>
            </a:fld>
            <a:endParaRPr lang="de-CH"/>
          </a:p>
        </p:txBody>
      </p:sp>
    </p:spTree>
    <p:extLst>
      <p:ext uri="{BB962C8B-B14F-4D97-AF65-F5344CB8AC3E}">
        <p14:creationId xmlns:p14="http://schemas.microsoft.com/office/powerpoint/2010/main" val="83017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vpod-bildungspolitik.ch/wp-content/uploads/2012/04/147_h.pdf"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5" name="Textfeld 4"/>
          <p:cNvSpPr txBox="1"/>
          <p:nvPr/>
        </p:nvSpPr>
        <p:spPr>
          <a:xfrm>
            <a:off x="669471" y="1567544"/>
            <a:ext cx="10891159" cy="400110"/>
          </a:xfrm>
          <a:prstGeom prst="rect">
            <a:avLst/>
          </a:prstGeom>
          <a:noFill/>
        </p:spPr>
        <p:txBody>
          <a:bodyPr wrap="square" rtlCol="0">
            <a:spAutoFit/>
          </a:bodyPr>
          <a:lstStyle/>
          <a:p>
            <a:endParaRPr lang="de-CH" sz="2000" dirty="0">
              <a:latin typeface="Century Gothic" panose="020B0502020202020204" pitchFamily="34" charset="0"/>
            </a:endParaRPr>
          </a:p>
        </p:txBody>
      </p:sp>
      <p:sp>
        <p:nvSpPr>
          <p:cNvPr id="8" name="AutoShape 2" descr="Cartoons zu &quot;Vielfalt leben und erleben!&quot;"/>
          <p:cNvSpPr>
            <a:spLocks noChangeAspect="1" noChangeArrowheads="1"/>
          </p:cNvSpPr>
          <p:nvPr/>
        </p:nvSpPr>
        <p:spPr bwMode="auto">
          <a:xfrm>
            <a:off x="155575" y="-144463"/>
            <a:ext cx="304800" cy="70189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sp>
        <p:nvSpPr>
          <p:cNvPr id="7" name="Textfeld 6"/>
          <p:cNvSpPr txBox="1"/>
          <p:nvPr/>
        </p:nvSpPr>
        <p:spPr>
          <a:xfrm>
            <a:off x="1052422" y="1567544"/>
            <a:ext cx="8939894" cy="1446550"/>
          </a:xfrm>
          <a:prstGeom prst="rect">
            <a:avLst/>
          </a:prstGeom>
          <a:noFill/>
        </p:spPr>
        <p:txBody>
          <a:bodyPr wrap="square" rtlCol="0">
            <a:spAutoFit/>
          </a:bodyPr>
          <a:lstStyle/>
          <a:p>
            <a:pPr algn="ctr"/>
            <a:r>
              <a:rPr lang="de-CH" sz="4800" b="1" dirty="0" smtClean="0">
                <a:latin typeface="Century Gothic" panose="020B0502020202020204" pitchFamily="34" charset="0"/>
              </a:rPr>
              <a:t>Austauschtreffen</a:t>
            </a:r>
          </a:p>
          <a:p>
            <a:pPr algn="ctr"/>
            <a:r>
              <a:rPr lang="de-CH" sz="4000" dirty="0" smtClean="0">
                <a:latin typeface="Century Gothic" panose="020B0502020202020204" pitchFamily="34" charset="0"/>
              </a:rPr>
              <a:t>…willkommen im Raum 2  </a:t>
            </a:r>
            <a:endParaRPr lang="de-CH" sz="4000" dirty="0">
              <a:latin typeface="Century Gothic" panose="020B0502020202020204" pitchFamily="34" charset="0"/>
            </a:endParaRPr>
          </a:p>
        </p:txBody>
      </p:sp>
      <p:sp>
        <p:nvSpPr>
          <p:cNvPr id="9" name="AutoShape 4" descr="Cartoons zu &quot;Vielfalt leben und erleben!&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pic>
        <p:nvPicPr>
          <p:cNvPr id="1030" name="Picture 6" descr="Cartoons zu &quot;Vielfalt leben und erleben!&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147" y="3449820"/>
            <a:ext cx="4539896" cy="3139742"/>
          </a:xfrm>
          <a:prstGeom prst="rect">
            <a:avLst/>
          </a:prstGeom>
          <a:noFill/>
          <a:extLst>
            <a:ext uri="{909E8E84-426E-40DD-AFC4-6F175D3DCCD1}">
              <a14:hiddenFill xmlns:a14="http://schemas.microsoft.com/office/drawing/2010/main">
                <a:solidFill>
                  <a:srgbClr val="FFFFFF"/>
                </a:solidFill>
              </a14:hiddenFill>
            </a:ext>
          </a:extLst>
        </p:spPr>
      </p:pic>
      <p:sp>
        <p:nvSpPr>
          <p:cNvPr id="13" name="Datumsplatzhalter 12"/>
          <p:cNvSpPr>
            <a:spLocks noGrp="1"/>
          </p:cNvSpPr>
          <p:nvPr>
            <p:ph type="dt" sz="half" idx="10"/>
          </p:nvPr>
        </p:nvSpPr>
        <p:spPr/>
        <p:txBody>
          <a:bodyPr/>
          <a:lstStyle/>
          <a:p>
            <a:fld id="{573164C9-427F-4C0E-B0EF-FCC3721A8548}" type="datetime1">
              <a:rPr lang="de-CH" smtClean="0"/>
              <a:t>19.10.2021</a:t>
            </a:fld>
            <a:endParaRPr lang="de-CH"/>
          </a:p>
        </p:txBody>
      </p:sp>
      <p:sp>
        <p:nvSpPr>
          <p:cNvPr id="14" name="Foliennummernplatzhalter 13"/>
          <p:cNvSpPr>
            <a:spLocks noGrp="1"/>
          </p:cNvSpPr>
          <p:nvPr>
            <p:ph type="sldNum" sz="quarter" idx="12"/>
          </p:nvPr>
        </p:nvSpPr>
        <p:spPr/>
        <p:txBody>
          <a:bodyPr/>
          <a:lstStyle/>
          <a:p>
            <a:fld id="{ED8E5FE3-CD46-4040-AC07-31C235D3C028}" type="slidenum">
              <a:rPr lang="de-CH" smtClean="0"/>
              <a:t>1</a:t>
            </a:fld>
            <a:endParaRPr lang="de-CH"/>
          </a:p>
        </p:txBody>
      </p:sp>
      <p:sp>
        <p:nvSpPr>
          <p:cNvPr id="15" name="Rechteck 14"/>
          <p:cNvSpPr/>
          <p:nvPr/>
        </p:nvSpPr>
        <p:spPr>
          <a:xfrm>
            <a:off x="3163887" y="6532408"/>
            <a:ext cx="10893425" cy="246221"/>
          </a:xfrm>
          <a:prstGeom prst="rect">
            <a:avLst/>
          </a:prstGeom>
        </p:spPr>
        <p:txBody>
          <a:bodyPr wrap="square">
            <a:spAutoFit/>
          </a:bodyPr>
          <a:lstStyle/>
          <a:p>
            <a:r>
              <a:rPr lang="de-CH" sz="1000" dirty="0" smtClean="0">
                <a:solidFill>
                  <a:schemeClr val="accent1">
                    <a:lumMod val="75000"/>
                  </a:schemeClr>
                </a:solidFill>
                <a:latin typeface="Century Gothic" panose="020B0502020202020204" pitchFamily="34" charset="0"/>
              </a:rPr>
              <a:t>https://www.google.ch/imgres?imgurl=https%3A%2F%2Fwww.nifbe.de%2Fimages%2Fnifbe%2FAktuelles_Global%2F2018%2FCartoon_Inklusion</a:t>
            </a:r>
            <a:endParaRPr lang="de-CH" sz="1000" dirty="0">
              <a:solidFill>
                <a:schemeClr val="accent1">
                  <a:lumMod val="75000"/>
                </a:schemeClr>
              </a:solidFill>
              <a:latin typeface="Century Gothic" panose="020B0502020202020204" pitchFamily="34" charset="0"/>
            </a:endParaRPr>
          </a:p>
        </p:txBody>
      </p:sp>
    </p:spTree>
    <p:extLst>
      <p:ext uri="{BB962C8B-B14F-4D97-AF65-F5344CB8AC3E}">
        <p14:creationId xmlns:p14="http://schemas.microsoft.com/office/powerpoint/2010/main" val="389870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10</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pic>
        <p:nvPicPr>
          <p:cNvPr id="5" name="Grafik 4"/>
          <p:cNvPicPr/>
          <p:nvPr/>
        </p:nvPicPr>
        <p:blipFill rotWithShape="1">
          <a:blip r:embed="rId3">
            <a:extLst>
              <a:ext uri="{28A0092B-C50C-407E-A947-70E740481C1C}">
                <a14:useLocalDpi xmlns:a14="http://schemas.microsoft.com/office/drawing/2010/main" val="0"/>
              </a:ext>
            </a:extLst>
          </a:blip>
          <a:srcRect b="8483"/>
          <a:stretch/>
        </p:blipFill>
        <p:spPr bwMode="auto">
          <a:xfrm>
            <a:off x="2684298" y="1581057"/>
            <a:ext cx="6219070" cy="514041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70458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11</a:t>
            </a:fld>
            <a:endParaRPr lang="de-CH"/>
          </a:p>
        </p:txBody>
      </p:sp>
      <p:pic>
        <p:nvPicPr>
          <p:cNvPr id="4" name="Grafik 3"/>
          <p:cNvPicPr>
            <a:picLocks noChangeAspect="1"/>
          </p:cNvPicPr>
          <p:nvPr/>
        </p:nvPicPr>
        <p:blipFill>
          <a:blip r:embed="rId2"/>
          <a:stretch>
            <a:fillRect/>
          </a:stretch>
        </p:blipFill>
        <p:spPr>
          <a:xfrm>
            <a:off x="2012279" y="0"/>
            <a:ext cx="6761998" cy="1745032"/>
          </a:xfrm>
          <a:prstGeom prst="rect">
            <a:avLst/>
          </a:prstGeom>
        </p:spPr>
      </p:pic>
      <p:sp>
        <p:nvSpPr>
          <p:cNvPr id="5" name="Rechteck 4"/>
          <p:cNvSpPr/>
          <p:nvPr/>
        </p:nvSpPr>
        <p:spPr>
          <a:xfrm>
            <a:off x="1612317" y="1450834"/>
            <a:ext cx="7561921" cy="1775614"/>
          </a:xfrm>
          <a:prstGeom prst="rect">
            <a:avLst/>
          </a:prstGeom>
        </p:spPr>
        <p:txBody>
          <a:bodyPr wrap="square">
            <a:spAutoFit/>
          </a:bodyPr>
          <a:lstStyle/>
          <a:p>
            <a:pPr algn="ctr">
              <a:lnSpc>
                <a:spcPct val="107000"/>
              </a:lnSpc>
              <a:spcAft>
                <a:spcPts val="800"/>
              </a:spcAft>
            </a:pPr>
            <a:r>
              <a:rPr lang="de-CH" sz="4000" dirty="0" smtClean="0">
                <a:effectLst/>
                <a:latin typeface="Century Gothic" panose="020B0502020202020204" pitchFamily="34" charset="0"/>
                <a:ea typeface="Calibri" panose="020F0502020204030204" pitchFamily="34" charset="0"/>
                <a:cs typeface="Times New Roman" panose="02020603050405020304" pitchFamily="18" charset="0"/>
              </a:rPr>
              <a:t>Rechtliche Grundlagen</a:t>
            </a:r>
          </a:p>
          <a:p>
            <a:pPr algn="ctr">
              <a:lnSpc>
                <a:spcPct val="107000"/>
              </a:lnSpc>
              <a:spcAft>
                <a:spcPts val="800"/>
              </a:spcAft>
            </a:pPr>
            <a:r>
              <a:rPr lang="de-CH" sz="2800" b="1" dirty="0">
                <a:latin typeface="Century Gothic" panose="020B0502020202020204" pitchFamily="34" charset="0"/>
                <a:ea typeface="Calibri" panose="020F0502020204030204" pitchFamily="34" charset="0"/>
                <a:cs typeface="Times New Roman" panose="02020603050405020304" pitchFamily="18" charset="0"/>
              </a:rPr>
              <a:t>S</a:t>
            </a:r>
            <a:r>
              <a:rPr lang="de-CH" sz="2800" dirty="0">
                <a:latin typeface="Century Gothic" panose="020B0502020202020204" pitchFamily="34" charset="0"/>
                <a:ea typeface="Calibri" panose="020F0502020204030204" pitchFamily="34" charset="0"/>
                <a:cs typeface="Times New Roman" panose="02020603050405020304" pitchFamily="18" charset="0"/>
              </a:rPr>
              <a:t>ystemtische Sammlungen des </a:t>
            </a:r>
            <a:r>
              <a:rPr lang="de-CH" sz="2800" b="1" dirty="0">
                <a:latin typeface="Century Gothic" panose="020B0502020202020204" pitchFamily="34" charset="0"/>
                <a:ea typeface="Calibri" panose="020F0502020204030204" pitchFamily="34" charset="0"/>
                <a:cs typeface="Times New Roman" panose="02020603050405020304" pitchFamily="18" charset="0"/>
              </a:rPr>
              <a:t>a</a:t>
            </a:r>
            <a:r>
              <a:rPr lang="de-CH" sz="2800" dirty="0">
                <a:latin typeface="Century Gothic" panose="020B0502020202020204" pitchFamily="34" charset="0"/>
                <a:ea typeface="Calibri" panose="020F0502020204030204" pitchFamily="34" charset="0"/>
                <a:cs typeface="Times New Roman" panose="02020603050405020304" pitchFamily="18" charset="0"/>
              </a:rPr>
              <a:t>argauischen </a:t>
            </a:r>
            <a:r>
              <a:rPr lang="de-CH" sz="2800" b="1" dirty="0">
                <a:latin typeface="Century Gothic" panose="020B0502020202020204" pitchFamily="34" charset="0"/>
                <a:ea typeface="Calibri" panose="020F0502020204030204" pitchFamily="34" charset="0"/>
                <a:cs typeface="Times New Roman" panose="02020603050405020304" pitchFamily="18" charset="0"/>
              </a:rPr>
              <a:t>R</a:t>
            </a:r>
            <a:r>
              <a:rPr lang="de-CH" sz="2800" dirty="0">
                <a:latin typeface="Century Gothic" panose="020B0502020202020204" pitchFamily="34" charset="0"/>
                <a:ea typeface="Calibri" panose="020F0502020204030204" pitchFamily="34" charset="0"/>
                <a:cs typeface="Times New Roman" panose="02020603050405020304" pitchFamily="18" charset="0"/>
              </a:rPr>
              <a:t>echts (</a:t>
            </a:r>
            <a:r>
              <a:rPr lang="de-CH" sz="2800" b="1" dirty="0">
                <a:latin typeface="Century Gothic" panose="020B0502020202020204" pitchFamily="34" charset="0"/>
                <a:ea typeface="Calibri" panose="020F0502020204030204" pitchFamily="34" charset="0"/>
                <a:cs typeface="Times New Roman" panose="02020603050405020304" pitchFamily="18" charset="0"/>
              </a:rPr>
              <a:t>SAR</a:t>
            </a:r>
            <a:r>
              <a:rPr lang="de-CH" sz="2800" dirty="0">
                <a:latin typeface="Century Gothic" panose="020B0502020202020204" pitchFamily="34" charset="0"/>
                <a:ea typeface="Calibri" panose="020F0502020204030204" pitchFamily="34" charset="0"/>
                <a:cs typeface="Times New Roman" panose="02020603050405020304" pitchFamily="18" charset="0"/>
              </a:rPr>
              <a:t>)</a:t>
            </a: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Grafik 5"/>
          <p:cNvPicPr/>
          <p:nvPr/>
        </p:nvPicPr>
        <p:blipFill>
          <a:blip r:embed="rId3"/>
          <a:stretch>
            <a:fillRect/>
          </a:stretch>
        </p:blipFill>
        <p:spPr>
          <a:xfrm>
            <a:off x="2209800" y="3309983"/>
            <a:ext cx="7013986" cy="3129902"/>
          </a:xfrm>
          <a:prstGeom prst="rect">
            <a:avLst/>
          </a:prstGeom>
        </p:spPr>
      </p:pic>
    </p:spTree>
    <p:extLst>
      <p:ext uri="{BB962C8B-B14F-4D97-AF65-F5344CB8AC3E}">
        <p14:creationId xmlns:p14="http://schemas.microsoft.com/office/powerpoint/2010/main" val="369235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12</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5" name="Rechteck 4"/>
          <p:cNvSpPr/>
          <p:nvPr/>
        </p:nvSpPr>
        <p:spPr>
          <a:xfrm>
            <a:off x="1850315" y="1247888"/>
            <a:ext cx="8832030" cy="5302990"/>
          </a:xfrm>
          <a:prstGeom prst="rect">
            <a:avLst/>
          </a:prstGeom>
        </p:spPr>
        <p:txBody>
          <a:bodyPr wrap="square">
            <a:spAutoFit/>
          </a:bodyPr>
          <a:lstStyle/>
          <a:p>
            <a:pPr algn="ctr">
              <a:lnSpc>
                <a:spcPct val="107000"/>
              </a:lnSpc>
              <a:spcAft>
                <a:spcPts val="800"/>
              </a:spcAft>
              <a:tabLst>
                <a:tab pos="1668780" algn="l"/>
              </a:tabLs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Schnittstellten – Erfahrungsberichte aus der Praxis…</a:t>
            </a:r>
          </a:p>
          <a:p>
            <a:pPr>
              <a:lnSpc>
                <a:spcPct val="107000"/>
              </a:lnSpc>
              <a:spcAft>
                <a:spcPts val="800"/>
              </a:spcAft>
              <a:tabLst>
                <a:tab pos="1668780" algn="l"/>
              </a:tabLst>
            </a:pPr>
            <a:r>
              <a:rPr lang="de-CH" sz="2800" dirty="0" smtClean="0">
                <a:latin typeface="Yu Gothic Light" panose="020B0300000000000000" pitchFamily="34" charset="-128"/>
                <a:ea typeface="Calibri" panose="020F0502020204030204" pitchFamily="34" charset="0"/>
                <a:cs typeface="Times New Roman" panose="02020603050405020304" pitchFamily="18" charset="0"/>
              </a:rPr>
              <a:t>Die Auflistung </a:t>
            </a:r>
            <a:r>
              <a:rPr lang="de-CH" sz="2800" dirty="0">
                <a:latin typeface="Yu Gothic Light" panose="020B0300000000000000" pitchFamily="34" charset="-128"/>
                <a:ea typeface="Calibri" panose="020F0502020204030204" pitchFamily="34" charset="0"/>
                <a:cs typeface="Times New Roman" panose="02020603050405020304" pitchFamily="18" charset="0"/>
              </a:rPr>
              <a:t>der Rechtsgrundlagen </a:t>
            </a:r>
            <a:r>
              <a:rPr lang="de-CH" sz="2800" dirty="0" smtClean="0">
                <a:latin typeface="Yu Gothic Light" panose="020B0300000000000000" pitchFamily="34" charset="-128"/>
                <a:ea typeface="Calibri" panose="020F0502020204030204" pitchFamily="34" charset="0"/>
                <a:cs typeface="Times New Roman" panose="02020603050405020304" pitchFamily="18" charset="0"/>
              </a:rPr>
              <a:t>zeigt auf, </a:t>
            </a:r>
            <a:r>
              <a:rPr lang="de-CH" sz="2800" dirty="0">
                <a:latin typeface="Yu Gothic Light" panose="020B0300000000000000" pitchFamily="34" charset="-128"/>
                <a:ea typeface="Calibri" panose="020F0502020204030204" pitchFamily="34" charset="0"/>
                <a:cs typeface="Times New Roman" panose="02020603050405020304" pitchFamily="18" charset="0"/>
              </a:rPr>
              <a:t>dass die Angelegenheit in der </a:t>
            </a:r>
            <a:r>
              <a:rPr lang="de-CH" sz="2800" b="1" dirty="0">
                <a:latin typeface="Yu Gothic Light" panose="020B0300000000000000" pitchFamily="34" charset="-128"/>
                <a:ea typeface="Calibri" panose="020F0502020204030204" pitchFamily="34" charset="0"/>
                <a:cs typeface="Times New Roman" panose="02020603050405020304" pitchFamily="18" charset="0"/>
              </a:rPr>
              <a:t>Abteilung SHW</a:t>
            </a:r>
            <a:r>
              <a:rPr lang="de-CH" sz="2800" dirty="0">
                <a:latin typeface="Yu Gothic Light" panose="020B0300000000000000" pitchFamily="34" charset="-128"/>
                <a:ea typeface="Calibri" panose="020F0502020204030204" pitchFamily="34" charset="0"/>
                <a:cs typeface="Times New Roman" panose="02020603050405020304" pitchFamily="18" charset="0"/>
              </a:rPr>
              <a:t> mit Bestimmtheit komplex ist. Es </a:t>
            </a:r>
            <a:r>
              <a:rPr lang="de-CH" sz="2800" dirty="0" smtClean="0">
                <a:latin typeface="Yu Gothic Light" panose="020B0300000000000000" pitchFamily="34" charset="-128"/>
                <a:ea typeface="Calibri" panose="020F0502020204030204" pitchFamily="34" charset="0"/>
                <a:cs typeface="Times New Roman" panose="02020603050405020304" pitchFamily="18" charset="0"/>
              </a:rPr>
              <a:t>gibt Schnittstellen mit der </a:t>
            </a:r>
            <a:r>
              <a:rPr lang="de-CH" sz="2800" b="1" dirty="0">
                <a:latin typeface="Yu Gothic Light" panose="020B0300000000000000" pitchFamily="34" charset="-128"/>
                <a:ea typeface="Calibri" panose="020F0502020204030204" pitchFamily="34" charset="0"/>
                <a:cs typeface="Times New Roman" panose="02020603050405020304" pitchFamily="18" charset="0"/>
              </a:rPr>
              <a:t>Abteilung Volksschule</a:t>
            </a:r>
            <a:r>
              <a:rPr lang="de-CH" sz="2800" dirty="0">
                <a:latin typeface="Yu Gothic Light" panose="020B0300000000000000" pitchFamily="34" charset="-128"/>
                <a:ea typeface="Calibri" panose="020F0502020204030204" pitchFamily="34" charset="0"/>
                <a:cs typeface="Times New Roman" panose="02020603050405020304" pitchFamily="18" charset="0"/>
              </a:rPr>
              <a:t>, welche sorgfältig zu gestalten sind. Dieser «Sorgfaltsgedanke» scheint uns mit einem Beitritt zum Sonderschulkonkordat an Verbindlichkeit zu gewinnen.</a:t>
            </a:r>
            <a:endParaRPr lang="de-CH"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1668780" algn="l"/>
              </a:tabLst>
            </a:pPr>
            <a:r>
              <a:rPr lang="de-CH" sz="2800" dirty="0">
                <a:latin typeface="Yu Gothic Light" panose="020B0300000000000000" pitchFamily="34" charset="-128"/>
                <a:ea typeface="Calibri" panose="020F0502020204030204" pitchFamily="34" charset="0"/>
                <a:cs typeface="Times New Roman" panose="02020603050405020304" pitchFamily="18" charset="0"/>
              </a:rPr>
              <a:t>Wo und wie Schnittstellen </a:t>
            </a:r>
            <a:r>
              <a:rPr lang="de-CH" sz="2800" dirty="0" smtClean="0">
                <a:latin typeface="Yu Gothic Light" panose="020B0300000000000000" pitchFamily="34" charset="-128"/>
                <a:ea typeface="Calibri" panose="020F0502020204030204" pitchFamily="34" charset="0"/>
                <a:cs typeface="Times New Roman" panose="02020603050405020304" pitchFamily="18" charset="0"/>
              </a:rPr>
              <a:t>in der Praxis auftauchen, gehandhabt werden, soll </a:t>
            </a:r>
            <a:r>
              <a:rPr lang="de-CH" sz="2800" dirty="0">
                <a:latin typeface="Yu Gothic Light" panose="020B0300000000000000" pitchFamily="34" charset="-128"/>
                <a:ea typeface="Calibri" panose="020F0502020204030204" pitchFamily="34" charset="0"/>
                <a:cs typeface="Times New Roman" panose="02020603050405020304" pitchFamily="18" charset="0"/>
              </a:rPr>
              <a:t>diskutiert werden.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920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dirty="0"/>
          </a:p>
        </p:txBody>
      </p:sp>
      <p:sp>
        <p:nvSpPr>
          <p:cNvPr id="3" name="Foliennummernplatzhalter 2"/>
          <p:cNvSpPr>
            <a:spLocks noGrp="1"/>
          </p:cNvSpPr>
          <p:nvPr>
            <p:ph type="sldNum" sz="quarter" idx="12"/>
          </p:nvPr>
        </p:nvSpPr>
        <p:spPr/>
        <p:txBody>
          <a:bodyPr/>
          <a:lstStyle/>
          <a:p>
            <a:fld id="{ED8E5FE3-CD46-4040-AC07-31C235D3C028}" type="slidenum">
              <a:rPr lang="de-CH" smtClean="0"/>
              <a:t>13</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5" name="Textfeld 4"/>
          <p:cNvSpPr txBox="1"/>
          <p:nvPr/>
        </p:nvSpPr>
        <p:spPr>
          <a:xfrm>
            <a:off x="1398493" y="2078519"/>
            <a:ext cx="8875059" cy="3170099"/>
          </a:xfrm>
          <a:prstGeom prst="rect">
            <a:avLst/>
          </a:prstGeom>
          <a:noFill/>
        </p:spPr>
        <p:txBody>
          <a:bodyPr wrap="square" rtlCol="0">
            <a:spAutoFit/>
          </a:bodyPr>
          <a:lstStyle/>
          <a:p>
            <a:r>
              <a:rPr lang="de-CH" sz="4000" dirty="0" smtClean="0">
                <a:latin typeface="Century Gothic" panose="020B0502020202020204" pitchFamily="34" charset="0"/>
              </a:rPr>
              <a:t>Erlebnisberichte… Zusammenarbeit</a:t>
            </a:r>
          </a:p>
          <a:p>
            <a:pPr algn="ctr"/>
            <a:r>
              <a:rPr lang="de-CH" sz="4000" dirty="0" smtClean="0">
                <a:latin typeface="Century Gothic" panose="020B0502020202020204" pitchFamily="34" charset="0"/>
              </a:rPr>
              <a:t>mit der Abteilung SHW</a:t>
            </a:r>
          </a:p>
          <a:p>
            <a:pPr algn="ctr"/>
            <a:endParaRPr lang="de-CH" sz="4000" dirty="0">
              <a:latin typeface="Century Gothic" panose="020B0502020202020204" pitchFamily="34" charset="0"/>
            </a:endParaRPr>
          </a:p>
          <a:p>
            <a:pPr algn="ctr"/>
            <a:endParaRPr lang="de-CH" sz="4000" dirty="0" smtClean="0">
              <a:latin typeface="Century Gothic" panose="020B0502020202020204" pitchFamily="34" charset="0"/>
            </a:endParaRPr>
          </a:p>
          <a:p>
            <a:pPr algn="ctr"/>
            <a:endParaRPr lang="de-CH" sz="4000" dirty="0">
              <a:latin typeface="Century Gothic" panose="020B0502020202020204" pitchFamily="34" charset="0"/>
            </a:endParaRP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7585" y="3789897"/>
            <a:ext cx="2157555" cy="1800000"/>
          </a:xfrm>
          <a:prstGeom prst="rect">
            <a:avLst/>
          </a:prstGeom>
          <a:ln w="19050">
            <a:solidFill>
              <a:schemeClr val="tx1"/>
            </a:solidFill>
          </a:ln>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23255" y="3791279"/>
            <a:ext cx="2157555" cy="1800000"/>
          </a:xfrm>
          <a:prstGeom prst="rect">
            <a:avLst/>
          </a:prstGeom>
          <a:ln w="19050">
            <a:solidFill>
              <a:schemeClr val="tx1"/>
            </a:solidFill>
          </a:ln>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72958" y="3782105"/>
            <a:ext cx="2157556" cy="1800000"/>
          </a:xfrm>
          <a:prstGeom prst="rect">
            <a:avLst/>
          </a:prstGeom>
          <a:ln w="19050">
            <a:solidFill>
              <a:schemeClr val="tx1"/>
            </a:solidFill>
          </a:ln>
        </p:spPr>
      </p:pic>
    </p:spTree>
    <p:extLst>
      <p:ext uri="{BB962C8B-B14F-4D97-AF65-F5344CB8AC3E}">
        <p14:creationId xmlns:p14="http://schemas.microsoft.com/office/powerpoint/2010/main" val="845180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14</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5" name="Textfeld 4"/>
          <p:cNvSpPr txBox="1"/>
          <p:nvPr/>
        </p:nvSpPr>
        <p:spPr>
          <a:xfrm>
            <a:off x="925159" y="1839558"/>
            <a:ext cx="8853542" cy="1938992"/>
          </a:xfrm>
          <a:prstGeom prst="rect">
            <a:avLst/>
          </a:prstGeom>
          <a:noFill/>
        </p:spPr>
        <p:txBody>
          <a:bodyPr wrap="square" rtlCol="0">
            <a:spAutoFit/>
          </a:bodyPr>
          <a:lstStyle/>
          <a:p>
            <a:pPr algn="ctr"/>
            <a:r>
              <a:rPr lang="de-CH" sz="4000" dirty="0" smtClean="0">
                <a:latin typeface="Century Gothic" panose="020B0502020202020204" pitchFamily="34" charset="0"/>
              </a:rPr>
              <a:t>Wünsche </a:t>
            </a:r>
          </a:p>
          <a:p>
            <a:pPr algn="ctr"/>
            <a:r>
              <a:rPr lang="de-CH" sz="4000" dirty="0" smtClean="0">
                <a:latin typeface="Century Gothic" panose="020B0502020202020204" pitchFamily="34" charset="0"/>
              </a:rPr>
              <a:t>bezüglich der Zusammenarbeit mit der Abteilung SHW</a:t>
            </a:r>
            <a:endParaRPr lang="de-CH" sz="4000" dirty="0">
              <a:latin typeface="Century Gothic" panose="020B0502020202020204" pitchFamily="34" charset="0"/>
            </a:endParaRP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3152" y="4275025"/>
            <a:ext cx="2157555" cy="1800000"/>
          </a:xfrm>
          <a:prstGeom prst="rect">
            <a:avLst/>
          </a:prstGeom>
          <a:ln w="19050">
            <a:solidFill>
              <a:schemeClr val="tx1"/>
            </a:solidFill>
          </a:ln>
        </p:spPr>
      </p:pic>
    </p:spTree>
    <p:extLst>
      <p:ext uri="{BB962C8B-B14F-4D97-AF65-F5344CB8AC3E}">
        <p14:creationId xmlns:p14="http://schemas.microsoft.com/office/powerpoint/2010/main" val="43271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15</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5" name="Textfeld 4"/>
          <p:cNvSpPr txBox="1"/>
          <p:nvPr/>
        </p:nvSpPr>
        <p:spPr>
          <a:xfrm>
            <a:off x="1871830" y="1745032"/>
            <a:ext cx="7465807" cy="1938992"/>
          </a:xfrm>
          <a:prstGeom prst="rect">
            <a:avLst/>
          </a:prstGeom>
          <a:noFill/>
        </p:spPr>
        <p:txBody>
          <a:bodyPr wrap="square" rtlCol="0">
            <a:spAutoFit/>
          </a:bodyPr>
          <a:lstStyle/>
          <a:p>
            <a:pPr algn="ctr"/>
            <a:r>
              <a:rPr lang="de-CH" sz="4000" dirty="0" smtClean="0">
                <a:latin typeface="Century Gothic" panose="020B0502020202020204" pitchFamily="34" charset="0"/>
              </a:rPr>
              <a:t>Herzlich </a:t>
            </a:r>
          </a:p>
          <a:p>
            <a:pPr algn="ctr"/>
            <a:r>
              <a:rPr lang="de-CH" sz="4000" dirty="0" smtClean="0">
                <a:latin typeface="Century Gothic" panose="020B0502020202020204" pitchFamily="34" charset="0"/>
              </a:rPr>
              <a:t>Dankeschön für die Teilnahme </a:t>
            </a:r>
            <a:endParaRPr lang="de-CH" sz="4000" dirty="0">
              <a:latin typeface="Century Gothic" panose="020B0502020202020204" pitchFamily="34" charset="0"/>
            </a:endParaRPr>
          </a:p>
        </p:txBody>
      </p:sp>
      <p:pic>
        <p:nvPicPr>
          <p:cNvPr id="1026" name="Picture 2" descr="Herz Liebe Schweiz - Kostenloses Bild auf Pixab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5214" y="2789125"/>
            <a:ext cx="2164846" cy="2103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138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16</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pic>
        <p:nvPicPr>
          <p:cNvPr id="5" name="Picture 4" descr="Verein Inklusion Aarga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0031" y="3037729"/>
            <a:ext cx="2367579" cy="807690"/>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p:cNvSpPr txBox="1"/>
          <p:nvPr/>
        </p:nvSpPr>
        <p:spPr>
          <a:xfrm>
            <a:off x="1000461" y="1475576"/>
            <a:ext cx="8595359" cy="4093428"/>
          </a:xfrm>
          <a:prstGeom prst="rect">
            <a:avLst/>
          </a:prstGeom>
          <a:noFill/>
        </p:spPr>
        <p:txBody>
          <a:bodyPr wrap="square" rtlCol="0">
            <a:spAutoFit/>
          </a:bodyPr>
          <a:lstStyle/>
          <a:p>
            <a:pPr algn="ctr"/>
            <a:r>
              <a:rPr lang="de-CH" sz="4000" dirty="0" smtClean="0">
                <a:latin typeface="Century Gothic" panose="020B0502020202020204" pitchFamily="34" charset="0"/>
              </a:rPr>
              <a:t>Und wer sich vertiefter  auseinander setzen möchte…</a:t>
            </a:r>
          </a:p>
          <a:p>
            <a:pPr algn="ctr"/>
            <a:r>
              <a:rPr lang="de-CH" sz="4000" dirty="0" smtClean="0">
                <a:latin typeface="Century Gothic" panose="020B0502020202020204" pitchFamily="34" charset="0"/>
              </a:rPr>
              <a:t> </a:t>
            </a:r>
          </a:p>
          <a:p>
            <a:r>
              <a:rPr lang="de-CH" sz="2800" dirty="0" smtClean="0">
                <a:latin typeface="Century Gothic" panose="020B0502020202020204" pitchFamily="34" charset="0"/>
              </a:rPr>
              <a:t>der Verein                     stellt sich im Netz vor und spricht mit einem Zitat die Angelegenheit so an:</a:t>
            </a:r>
          </a:p>
          <a:p>
            <a:endParaRPr lang="de-CH" sz="2800" dirty="0" smtClean="0">
              <a:latin typeface="Century Gothic" panose="020B0502020202020204" pitchFamily="34" charset="0"/>
            </a:endParaRPr>
          </a:p>
          <a:p>
            <a:pPr algn="ctr"/>
            <a:r>
              <a:rPr lang="de-CH" sz="2800" dirty="0" smtClean="0">
                <a:latin typeface="Century Gothic" panose="020B0502020202020204" pitchFamily="34" charset="0"/>
              </a:rPr>
              <a:t>«Wer will sucht Wege, wer nicht will sucht Gründe»</a:t>
            </a:r>
          </a:p>
        </p:txBody>
      </p:sp>
    </p:spTree>
    <p:extLst>
      <p:ext uri="{BB962C8B-B14F-4D97-AF65-F5344CB8AC3E}">
        <p14:creationId xmlns:p14="http://schemas.microsoft.com/office/powerpoint/2010/main" val="291152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141370" y="0"/>
            <a:ext cx="6761998" cy="1745032"/>
          </a:xfrm>
          <a:prstGeom prst="rect">
            <a:avLst/>
          </a:prstGeom>
        </p:spPr>
      </p:pic>
      <p:sp>
        <p:nvSpPr>
          <p:cNvPr id="3" name="Rechteck 2"/>
          <p:cNvSpPr/>
          <p:nvPr/>
        </p:nvSpPr>
        <p:spPr>
          <a:xfrm>
            <a:off x="1714499" y="1614404"/>
            <a:ext cx="9258300" cy="4586127"/>
          </a:xfrm>
          <a:prstGeom prst="rect">
            <a:avLst/>
          </a:prstGeom>
        </p:spPr>
        <p:txBody>
          <a:bodyPr wrap="square">
            <a:spAutoFit/>
          </a:bodyPr>
          <a:lstStyle/>
          <a:p>
            <a:pPr algn="ct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Ziele des regelmässigen Austausch mit </a:t>
            </a:r>
            <a:r>
              <a:rPr lang="de-CH" sz="4000" b="1" dirty="0" smtClean="0">
                <a:latin typeface="Century Gothic" panose="020B0502020202020204" pitchFamily="34" charset="0"/>
                <a:ea typeface="Calibri" panose="020F0502020204030204" pitchFamily="34" charset="0"/>
                <a:cs typeface="Times New Roman" panose="02020603050405020304" pitchFamily="18" charset="0"/>
              </a:rPr>
              <a:t>BKS</a:t>
            </a:r>
            <a:r>
              <a:rPr lang="de-CH" sz="4000" dirty="0">
                <a:latin typeface="Century Gothic" panose="020B0502020202020204" pitchFamily="34" charset="0"/>
                <a:ea typeface="Calibri" panose="020F0502020204030204" pitchFamily="34" charset="0"/>
                <a:cs typeface="Times New Roman" panose="02020603050405020304" pitchFamily="18" charset="0"/>
              </a:rPr>
              <a:t> </a:t>
            </a:r>
            <a:r>
              <a:rPr lang="de-CH" sz="4000" dirty="0" smtClean="0">
                <a:latin typeface="Century Gothic" panose="020B0502020202020204" pitchFamily="34" charset="0"/>
                <a:ea typeface="Calibri" panose="020F0502020204030204" pitchFamily="34" charset="0"/>
                <a:cs typeface="Times New Roman" panose="02020603050405020304" pitchFamily="18" charset="0"/>
              </a:rPr>
              <a:t>und </a:t>
            </a:r>
            <a:r>
              <a:rPr lang="de-CH" sz="4000" b="1" dirty="0" smtClean="0">
                <a:latin typeface="Century Gothic" panose="020B0502020202020204" pitchFamily="34" charset="0"/>
                <a:ea typeface="Calibri" panose="020F0502020204030204" pitchFamily="34" charset="0"/>
                <a:cs typeface="Times New Roman" panose="02020603050405020304" pitchFamily="18" charset="0"/>
              </a:rPr>
              <a:t>SHW</a:t>
            </a:r>
            <a:r>
              <a:rPr lang="de-CH" sz="4000" dirty="0" smtClean="0">
                <a:latin typeface="Century Gothic" panose="020B0502020202020204" pitchFamily="34" charset="0"/>
                <a:ea typeface="Calibri" panose="020F0502020204030204" pitchFamily="34" charset="0"/>
                <a:cs typeface="Times New Roman" panose="02020603050405020304" pitchFamily="18" charset="0"/>
              </a:rPr>
              <a:t> </a:t>
            </a:r>
          </a:p>
          <a:p>
            <a:pPr marL="571500" indent="-5715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aktuelle</a:t>
            </a:r>
            <a:r>
              <a:rPr lang="de-CH" sz="2800" dirty="0">
                <a:latin typeface="Century Gothic" panose="020B0502020202020204" pitchFamily="34" charset="0"/>
                <a:ea typeface="Calibri" panose="020F0502020204030204" pitchFamily="34" charset="0"/>
                <a:cs typeface="Times New Roman" panose="02020603050405020304" pitchFamily="18" charset="0"/>
              </a:rPr>
              <a:t>, laufende Sachverhalte wie Neuerungen und Anstehendes zu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verstehen</a:t>
            </a:r>
          </a:p>
          <a:p>
            <a:pPr marL="571500" indent="-5715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Einblick </a:t>
            </a:r>
            <a:r>
              <a:rPr lang="de-CH" sz="2800" dirty="0">
                <a:latin typeface="Century Gothic" panose="020B0502020202020204" pitchFamily="34" charset="0"/>
                <a:ea typeface="Calibri" panose="020F0502020204030204" pitchFamily="34" charset="0"/>
                <a:cs typeface="Times New Roman" panose="02020603050405020304" pitchFamily="18" charset="0"/>
              </a:rPr>
              <a:t>und Druckblick zu haben in die komplexe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Bildungspolitik</a:t>
            </a:r>
          </a:p>
          <a:p>
            <a:pPr marL="571500" indent="-571500">
              <a:lnSpc>
                <a:spcPct val="107000"/>
              </a:lnSpc>
              <a:spcAft>
                <a:spcPts val="800"/>
              </a:spcAft>
              <a:buFont typeface="Arial" panose="020B0604020202020204" pitchFamily="34" charset="0"/>
              <a:buChar char="•"/>
            </a:pPr>
            <a:r>
              <a:rPr lang="de-CH" sz="2800" dirty="0" smtClean="0">
                <a:effectLst/>
                <a:latin typeface="Century Gothic" panose="020B0502020202020204" pitchFamily="34" charset="0"/>
                <a:ea typeface="Calibri" panose="020F0502020204030204" pitchFamily="34" charset="0"/>
                <a:cs typeface="Times New Roman" panose="02020603050405020304" pitchFamily="18" charset="0"/>
              </a:rPr>
              <a:t>Anliegen aus der Basis besprechen</a:t>
            </a:r>
          </a:p>
          <a:p>
            <a:pPr marL="571500" indent="-5715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Position zu beziehen</a:t>
            </a: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Datumsplatzhalter 3"/>
          <p:cNvSpPr>
            <a:spLocks noGrp="1"/>
          </p:cNvSpPr>
          <p:nvPr>
            <p:ph type="dt" sz="half" idx="10"/>
          </p:nvPr>
        </p:nvSpPr>
        <p:spPr/>
        <p:txBody>
          <a:bodyPr/>
          <a:lstStyle/>
          <a:p>
            <a:fld id="{EADBC687-3079-4211-8E2F-1977DA9C5CCB}" type="datetime1">
              <a:rPr lang="de-CH" smtClean="0"/>
              <a:t>19.10.2021</a:t>
            </a:fld>
            <a:endParaRPr lang="de-CH"/>
          </a:p>
        </p:txBody>
      </p:sp>
      <p:sp>
        <p:nvSpPr>
          <p:cNvPr id="5" name="Foliennummernplatzhalter 4"/>
          <p:cNvSpPr>
            <a:spLocks noGrp="1"/>
          </p:cNvSpPr>
          <p:nvPr>
            <p:ph type="sldNum" sz="quarter" idx="12"/>
          </p:nvPr>
        </p:nvSpPr>
        <p:spPr/>
        <p:txBody>
          <a:bodyPr/>
          <a:lstStyle/>
          <a:p>
            <a:fld id="{ED8E5FE3-CD46-4040-AC07-31C235D3C028}" type="slidenum">
              <a:rPr lang="de-CH" smtClean="0"/>
              <a:t>2</a:t>
            </a:fld>
            <a:endParaRPr lang="de-CH"/>
          </a:p>
        </p:txBody>
      </p:sp>
    </p:spTree>
    <p:extLst>
      <p:ext uri="{BB962C8B-B14F-4D97-AF65-F5344CB8AC3E}">
        <p14:creationId xmlns:p14="http://schemas.microsoft.com/office/powerpoint/2010/main" val="213011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141370" y="0"/>
            <a:ext cx="6761998" cy="1745032"/>
          </a:xfrm>
          <a:prstGeom prst="rect">
            <a:avLst/>
          </a:prstGeom>
        </p:spPr>
      </p:pic>
      <p:sp>
        <p:nvSpPr>
          <p:cNvPr id="3" name="Rechteck 2"/>
          <p:cNvSpPr/>
          <p:nvPr/>
        </p:nvSpPr>
        <p:spPr>
          <a:xfrm>
            <a:off x="951668" y="1606298"/>
            <a:ext cx="9421586" cy="5149743"/>
          </a:xfrm>
          <a:prstGeom prst="rect">
            <a:avLst/>
          </a:prstGeom>
        </p:spPr>
        <p:txBody>
          <a:bodyPr wrap="square">
            <a:spAutoFit/>
          </a:bodyPr>
          <a:lstStyle/>
          <a:p>
            <a:pPr algn="ct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Unsere übergeordnete Ziele…</a:t>
            </a:r>
          </a:p>
          <a:p>
            <a:pPr algn="ctr">
              <a:lnSpc>
                <a:spcPct val="107000"/>
              </a:lnSpc>
              <a:spcAft>
                <a:spcPts val="800"/>
              </a:spcAft>
            </a:pPr>
            <a:endParaRPr lang="de-CH" sz="4000" dirty="0" smtClean="0">
              <a:latin typeface="Century Gothic" panose="020B050202020202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alle </a:t>
            </a:r>
            <a:r>
              <a:rPr lang="de-CH" sz="2800" dirty="0">
                <a:latin typeface="Century Gothic" panose="020B0502020202020204" pitchFamily="34" charset="0"/>
                <a:ea typeface="Calibri" panose="020F0502020204030204" pitchFamily="34" charset="0"/>
                <a:cs typeface="Times New Roman" panose="02020603050405020304" pitchFamily="18" charset="0"/>
              </a:rPr>
              <a:t>Schüler*innen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können sich in </a:t>
            </a:r>
            <a:r>
              <a:rPr lang="de-CH" sz="2800" dirty="0">
                <a:latin typeface="Century Gothic" panose="020B0502020202020204" pitchFamily="34" charset="0"/>
                <a:ea typeface="Calibri" panose="020F0502020204030204" pitchFamily="34" charset="0"/>
                <a:cs typeface="Times New Roman" panose="02020603050405020304" pitchFamily="18" charset="0"/>
              </a:rPr>
              <a:t>wohlwollenden, und wertschätzenden Schulstrukturen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entwickeln damit Kompetenzzuwachs gut ersichtlich </a:t>
            </a:r>
            <a:r>
              <a:rPr lang="de-CH" sz="2800" dirty="0">
                <a:latin typeface="Century Gothic" panose="020B0502020202020204" pitchFamily="34" charset="0"/>
                <a:ea typeface="Calibri" panose="020F0502020204030204" pitchFamily="34" charset="0"/>
                <a:cs typeface="Times New Roman" panose="02020603050405020304" pitchFamily="18" charset="0"/>
              </a:rPr>
              <a:t>wird. </a:t>
            </a:r>
            <a:endParaRPr lang="de-CH" sz="2800" dirty="0" smtClean="0">
              <a:latin typeface="Century Gothic" panose="020B050202020202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endParaRPr lang="de-CH" sz="2800" dirty="0" smtClean="0">
              <a:latin typeface="Century Gothic" panose="020B050202020202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Die Lehrer*innen können den gewählten Beruf  gesund und mit Freude ausüben</a:t>
            </a:r>
          </a:p>
          <a:p>
            <a:pPr>
              <a:lnSpc>
                <a:spcPct val="107000"/>
              </a:lnSpc>
              <a:spcAft>
                <a:spcPts val="800"/>
              </a:spcAft>
            </a:pPr>
            <a:endParaRPr lang="de-CH" sz="28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Datumsplatzhalter 3"/>
          <p:cNvSpPr>
            <a:spLocks noGrp="1"/>
          </p:cNvSpPr>
          <p:nvPr>
            <p:ph type="dt" sz="half" idx="10"/>
          </p:nvPr>
        </p:nvSpPr>
        <p:spPr/>
        <p:txBody>
          <a:bodyPr/>
          <a:lstStyle/>
          <a:p>
            <a:fld id="{FC7A1830-AF17-4885-B546-112355EBE409}" type="datetime1">
              <a:rPr lang="de-CH" smtClean="0"/>
              <a:t>19.10.2021</a:t>
            </a:fld>
            <a:endParaRPr lang="de-CH"/>
          </a:p>
        </p:txBody>
      </p:sp>
      <p:sp>
        <p:nvSpPr>
          <p:cNvPr id="5" name="Foliennummernplatzhalter 4"/>
          <p:cNvSpPr>
            <a:spLocks noGrp="1"/>
          </p:cNvSpPr>
          <p:nvPr>
            <p:ph type="sldNum" sz="quarter" idx="12"/>
          </p:nvPr>
        </p:nvSpPr>
        <p:spPr/>
        <p:txBody>
          <a:bodyPr/>
          <a:lstStyle/>
          <a:p>
            <a:fld id="{ED8E5FE3-CD46-4040-AC07-31C235D3C028}" type="slidenum">
              <a:rPr lang="de-CH" smtClean="0"/>
              <a:t>3</a:t>
            </a:fld>
            <a:endParaRPr lang="de-CH"/>
          </a:p>
        </p:txBody>
      </p:sp>
    </p:spTree>
    <p:extLst>
      <p:ext uri="{BB962C8B-B14F-4D97-AF65-F5344CB8AC3E}">
        <p14:creationId xmlns:p14="http://schemas.microsoft.com/office/powerpoint/2010/main" val="155786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141370" y="0"/>
            <a:ext cx="6761998" cy="1745032"/>
          </a:xfrm>
          <a:prstGeom prst="rect">
            <a:avLst/>
          </a:prstGeom>
        </p:spPr>
      </p:pic>
      <p:sp>
        <p:nvSpPr>
          <p:cNvPr id="3" name="Rechteck 2"/>
          <p:cNvSpPr/>
          <p:nvPr/>
        </p:nvSpPr>
        <p:spPr>
          <a:xfrm>
            <a:off x="407894" y="1594628"/>
            <a:ext cx="11054443" cy="4491101"/>
          </a:xfrm>
          <a:prstGeom prst="rect">
            <a:avLst/>
          </a:prstGeom>
        </p:spPr>
        <p:txBody>
          <a:bodyPr wrap="square">
            <a:spAutoFit/>
          </a:bodyPr>
          <a:lstStyle/>
          <a:p>
            <a:pPr algn="ct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Massnahmen -  Ziele erreichen</a:t>
            </a:r>
          </a:p>
          <a:p>
            <a:pPr algn="ctr">
              <a:lnSpc>
                <a:spcPct val="107000"/>
              </a:lnSpc>
              <a:spcAft>
                <a:spcPts val="800"/>
              </a:spcAft>
            </a:pPr>
            <a:r>
              <a:rPr lang="de-CH" sz="2800" b="1" dirty="0" smtClean="0">
                <a:latin typeface="Century Gothic" panose="020B0502020202020204" pitchFamily="34" charset="0"/>
                <a:ea typeface="Calibri" panose="020F0502020204030204" pitchFamily="34" charset="0"/>
                <a:cs typeface="Times New Roman" panose="02020603050405020304" pitchFamily="18" charset="0"/>
              </a:rPr>
              <a:t>Rahmenbedingungen schaffen und aufgleisen damit… </a:t>
            </a:r>
          </a:p>
          <a:p>
            <a:pPr>
              <a:lnSpc>
                <a:spcPct val="107000"/>
              </a:lnSpc>
              <a:spcAft>
                <a:spcPts val="800"/>
              </a:spcAft>
            </a:pPr>
            <a:endParaRPr lang="de-CH" sz="2800" b="1" dirty="0" smtClean="0">
              <a:latin typeface="Century Gothic" panose="020B050202020202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alle  Schüler*innen dieselben </a:t>
            </a:r>
            <a:r>
              <a:rPr lang="de-CH" sz="2800" dirty="0">
                <a:latin typeface="Century Gothic" panose="020B0502020202020204" pitchFamily="34" charset="0"/>
                <a:ea typeface="Calibri" panose="020F0502020204030204" pitchFamily="34" charset="0"/>
                <a:cs typeface="Times New Roman" panose="02020603050405020304" pitchFamily="18" charset="0"/>
              </a:rPr>
              <a:t>Chancen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haben</a:t>
            </a:r>
          </a:p>
          <a:p>
            <a:pPr marL="457200" indent="-4572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alle Lehrer*innen eine Ausbildung und     Arbeitsbedingungen erhalten, welche den zeitgemässen Gesellschafts</a:t>
            </a:r>
            <a:r>
              <a:rPr lang="de-CH" sz="2800" dirty="0">
                <a:latin typeface="Century Gothic" panose="020B0502020202020204" pitchFamily="34" charset="0"/>
                <a:ea typeface="Calibri" panose="020F0502020204030204" pitchFamily="34" charset="0"/>
                <a:cs typeface="Times New Roman" panose="02020603050405020304" pitchFamily="18" charset="0"/>
              </a:rPr>
              <a:t>-</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  Wirtschaftsstrukturen entsprechen</a:t>
            </a:r>
          </a:p>
          <a:p>
            <a:pPr marL="457200" indent="-457200">
              <a:lnSpc>
                <a:spcPct val="107000"/>
              </a:lnSpc>
              <a:spcAft>
                <a:spcPts val="800"/>
              </a:spcAft>
              <a:buFont typeface="Arial" panose="020B0604020202020204" pitchFamily="34" charset="0"/>
              <a:buChar char="•"/>
            </a:pP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Datumsplatzhalter 3"/>
          <p:cNvSpPr>
            <a:spLocks noGrp="1"/>
          </p:cNvSpPr>
          <p:nvPr>
            <p:ph type="dt" sz="half" idx="10"/>
          </p:nvPr>
        </p:nvSpPr>
        <p:spPr/>
        <p:txBody>
          <a:bodyPr/>
          <a:lstStyle/>
          <a:p>
            <a:fld id="{F41FB145-3D77-4A1D-8B32-6A545FD56CF4}" type="datetime1">
              <a:rPr lang="de-CH" smtClean="0"/>
              <a:t>19.10.2021</a:t>
            </a:fld>
            <a:endParaRPr lang="de-CH"/>
          </a:p>
        </p:txBody>
      </p:sp>
      <p:sp>
        <p:nvSpPr>
          <p:cNvPr id="5" name="Foliennummernplatzhalter 4"/>
          <p:cNvSpPr>
            <a:spLocks noGrp="1"/>
          </p:cNvSpPr>
          <p:nvPr>
            <p:ph type="sldNum" sz="quarter" idx="12"/>
          </p:nvPr>
        </p:nvSpPr>
        <p:spPr/>
        <p:txBody>
          <a:bodyPr/>
          <a:lstStyle/>
          <a:p>
            <a:fld id="{ED8E5FE3-CD46-4040-AC07-31C235D3C028}" type="slidenum">
              <a:rPr lang="de-CH" smtClean="0"/>
              <a:t>4</a:t>
            </a:fld>
            <a:endParaRPr lang="de-CH"/>
          </a:p>
        </p:txBody>
      </p:sp>
    </p:spTree>
    <p:extLst>
      <p:ext uri="{BB962C8B-B14F-4D97-AF65-F5344CB8AC3E}">
        <p14:creationId xmlns:p14="http://schemas.microsoft.com/office/powerpoint/2010/main" val="57327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141370" y="0"/>
            <a:ext cx="6761998" cy="1745032"/>
          </a:xfrm>
          <a:prstGeom prst="rect">
            <a:avLst/>
          </a:prstGeom>
        </p:spPr>
      </p:pic>
      <p:sp>
        <p:nvSpPr>
          <p:cNvPr id="3" name="Datumsplatzhalter 2"/>
          <p:cNvSpPr>
            <a:spLocks noGrp="1"/>
          </p:cNvSpPr>
          <p:nvPr>
            <p:ph type="dt" sz="half" idx="10"/>
          </p:nvPr>
        </p:nvSpPr>
        <p:spPr/>
        <p:txBody>
          <a:bodyPr/>
          <a:lstStyle/>
          <a:p>
            <a:fld id="{B4A3562E-F43E-4E9F-9634-E18200786982}" type="datetime1">
              <a:rPr lang="de-CH" smtClean="0"/>
              <a:t>19.10.2021</a:t>
            </a:fld>
            <a:endParaRPr lang="de-CH"/>
          </a:p>
        </p:txBody>
      </p:sp>
      <p:sp>
        <p:nvSpPr>
          <p:cNvPr id="4" name="Foliennummernplatzhalter 3"/>
          <p:cNvSpPr>
            <a:spLocks noGrp="1"/>
          </p:cNvSpPr>
          <p:nvPr>
            <p:ph type="sldNum" sz="quarter" idx="12"/>
          </p:nvPr>
        </p:nvSpPr>
        <p:spPr/>
        <p:txBody>
          <a:bodyPr/>
          <a:lstStyle/>
          <a:p>
            <a:fld id="{ED8E5FE3-CD46-4040-AC07-31C235D3C028}" type="slidenum">
              <a:rPr lang="de-CH" smtClean="0"/>
              <a:t>5</a:t>
            </a:fld>
            <a:endParaRPr lang="de-CH" dirty="0"/>
          </a:p>
        </p:txBody>
      </p:sp>
      <p:sp>
        <p:nvSpPr>
          <p:cNvPr id="5" name="Rechteck 4"/>
          <p:cNvSpPr/>
          <p:nvPr/>
        </p:nvSpPr>
        <p:spPr>
          <a:xfrm>
            <a:off x="632716" y="2229368"/>
            <a:ext cx="6950529" cy="3664080"/>
          </a:xfrm>
          <a:prstGeom prst="rect">
            <a:avLst/>
          </a:prstGeom>
        </p:spPr>
        <p:txBody>
          <a:bodyPr wrap="square">
            <a:spAutoFit/>
          </a:bodyPr>
          <a:lstStyle/>
          <a:p>
            <a:pPr algn="ct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Öffentliche Diskussionen mit…</a:t>
            </a:r>
          </a:p>
          <a:p>
            <a:pPr marL="457200" indent="-457200">
              <a:lnSpc>
                <a:spcPct val="107000"/>
              </a:lnSpc>
              <a:spcAft>
                <a:spcPts val="800"/>
              </a:spcAft>
              <a:buFont typeface="Arial" panose="020B0604020202020204" pitchFamily="34" charset="0"/>
              <a:buChar char="•"/>
            </a:pPr>
            <a:r>
              <a:rPr lang="de-CH" sz="2800" dirty="0" smtClean="0">
                <a:effectLst/>
                <a:latin typeface="Century Gothic" panose="020B0502020202020204" pitchFamily="34" charset="0"/>
                <a:ea typeface="Calibri" panose="020F0502020204030204" pitchFamily="34" charset="0"/>
                <a:cs typeface="Times New Roman" panose="02020603050405020304" pitchFamily="18" charset="0"/>
              </a:rPr>
              <a:t>Positionspapier</a:t>
            </a:r>
          </a:p>
          <a:p>
            <a:pPr marL="457200" indent="-457200">
              <a:lnSpc>
                <a:spcPct val="107000"/>
              </a:lnSpc>
              <a:spcAft>
                <a:spcPts val="800"/>
              </a:spcAft>
              <a:buFont typeface="Arial" panose="020B0604020202020204" pitchFamily="34" charset="0"/>
              <a:buChar char="•"/>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Austausch Mitglieder</a:t>
            </a:r>
          </a:p>
          <a:p>
            <a:pPr marL="457200" indent="-457200">
              <a:lnSpc>
                <a:spcPct val="107000"/>
              </a:lnSpc>
              <a:spcAft>
                <a:spcPts val="800"/>
              </a:spcAft>
              <a:buFont typeface="Arial" panose="020B0604020202020204" pitchFamily="34" charset="0"/>
              <a:buChar char="•"/>
            </a:pPr>
            <a:r>
              <a:rPr lang="de-CH" sz="2800" dirty="0">
                <a:latin typeface="Century Gothic" panose="020B0502020202020204" pitchFamily="34" charset="0"/>
                <a:ea typeface="Calibri" panose="020F0502020204030204" pitchFamily="34" charset="0"/>
                <a:cs typeface="Times New Roman" panose="02020603050405020304" pitchFamily="18" charset="0"/>
              </a:rPr>
              <a:t>a</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uf der politischen Ebne</a:t>
            </a:r>
          </a:p>
          <a:p>
            <a:pPr marL="457200" indent="-457200">
              <a:lnSpc>
                <a:spcPct val="107000"/>
              </a:lnSpc>
              <a:spcAft>
                <a:spcPts val="800"/>
              </a:spcAft>
              <a:buFont typeface="Arial" panose="020B0604020202020204" pitchFamily="34" charset="0"/>
              <a:buChar char="•"/>
            </a:pP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Grafik 5"/>
          <p:cNvPicPr/>
          <p:nvPr/>
        </p:nvPicPr>
        <p:blipFill rotWithShape="1">
          <a:blip r:embed="rId3">
            <a:extLst>
              <a:ext uri="{28A0092B-C50C-407E-A947-70E740481C1C}">
                <a14:useLocalDpi xmlns:a14="http://schemas.microsoft.com/office/drawing/2010/main" val="0"/>
              </a:ext>
            </a:extLst>
          </a:blip>
          <a:srcRect l="1383" t="668" r="865" b="3966"/>
          <a:stretch/>
        </p:blipFill>
        <p:spPr bwMode="auto">
          <a:xfrm>
            <a:off x="7407184" y="1641427"/>
            <a:ext cx="3291840" cy="4432300"/>
          </a:xfrm>
          <a:prstGeom prst="rect">
            <a:avLst/>
          </a:prstGeom>
          <a:ln>
            <a:noFill/>
          </a:ln>
          <a:extLst>
            <a:ext uri="{53640926-AAD7-44D8-BBD7-CCE9431645EC}">
              <a14:shadowObscured xmlns:a14="http://schemas.microsoft.com/office/drawing/2010/main"/>
            </a:ext>
          </a:extLst>
        </p:spPr>
      </p:pic>
      <p:sp>
        <p:nvSpPr>
          <p:cNvPr id="7" name="Rechteck 6"/>
          <p:cNvSpPr/>
          <p:nvPr/>
        </p:nvSpPr>
        <p:spPr>
          <a:xfrm>
            <a:off x="3581400" y="6458694"/>
            <a:ext cx="7651569" cy="388696"/>
          </a:xfrm>
          <a:prstGeom prst="rect">
            <a:avLst/>
          </a:prstGeom>
        </p:spPr>
        <p:txBody>
          <a:bodyPr wrap="square">
            <a:spAutoFit/>
          </a:bodyPr>
          <a:lstStyle/>
          <a:p>
            <a:pPr>
              <a:lnSpc>
                <a:spcPct val="107000"/>
              </a:lnSpc>
              <a:spcAft>
                <a:spcPts val="800"/>
              </a:spcAft>
            </a:pPr>
            <a:r>
              <a:rPr lang="de-CH" u="sng" dirty="0">
                <a:solidFill>
                  <a:srgbClr val="0563C1"/>
                </a:solidFill>
                <a:latin typeface="Yu Gothic Light" panose="020B0300000000000000" pitchFamily="34" charset="-128"/>
                <a:ea typeface="Calibri" panose="020F0502020204030204" pitchFamily="34" charset="0"/>
                <a:cs typeface="Times New Roman" panose="02020603050405020304" pitchFamily="18" charset="0"/>
                <a:hlinkClick r:id="rId4"/>
              </a:rPr>
              <a:t>http://vpod-bildungspolitik.ch/wp-content/uploads/2012/04/147_h.pdf</a:t>
            </a:r>
            <a:endParaRPr lang="de-CH"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044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141370" y="0"/>
            <a:ext cx="6761998" cy="1745032"/>
          </a:xfrm>
          <a:prstGeom prst="rect">
            <a:avLst/>
          </a:prstGeom>
        </p:spPr>
      </p:pic>
      <p:sp>
        <p:nvSpPr>
          <p:cNvPr id="3" name="Datumsplatzhalter 2"/>
          <p:cNvSpPr>
            <a:spLocks noGrp="1"/>
          </p:cNvSpPr>
          <p:nvPr>
            <p:ph type="dt" sz="half" idx="10"/>
          </p:nvPr>
        </p:nvSpPr>
        <p:spPr/>
        <p:txBody>
          <a:bodyPr/>
          <a:lstStyle/>
          <a:p>
            <a:fld id="{94FF8932-15B5-45B2-80A5-9C4F5CD7DEF4}" type="datetime1">
              <a:rPr lang="de-CH" smtClean="0"/>
              <a:t>19.10.2021</a:t>
            </a:fld>
            <a:endParaRPr lang="de-CH"/>
          </a:p>
        </p:txBody>
      </p:sp>
      <p:sp>
        <p:nvSpPr>
          <p:cNvPr id="4" name="Foliennummernplatzhalter 3"/>
          <p:cNvSpPr>
            <a:spLocks noGrp="1"/>
          </p:cNvSpPr>
          <p:nvPr>
            <p:ph type="sldNum" sz="quarter" idx="12"/>
          </p:nvPr>
        </p:nvSpPr>
        <p:spPr/>
        <p:txBody>
          <a:bodyPr/>
          <a:lstStyle/>
          <a:p>
            <a:fld id="{ED8E5FE3-CD46-4040-AC07-31C235D3C028}" type="slidenum">
              <a:rPr lang="de-CH" smtClean="0"/>
              <a:t>6</a:t>
            </a:fld>
            <a:endParaRPr lang="de-CH"/>
          </a:p>
        </p:txBody>
      </p:sp>
      <p:sp>
        <p:nvSpPr>
          <p:cNvPr id="5" name="Rechteck 4"/>
          <p:cNvSpPr/>
          <p:nvPr/>
        </p:nvSpPr>
        <p:spPr>
          <a:xfrm>
            <a:off x="440168" y="1429211"/>
            <a:ext cx="10804071" cy="4841967"/>
          </a:xfrm>
          <a:prstGeom prst="rect">
            <a:avLst/>
          </a:prstGeom>
        </p:spPr>
        <p:txBody>
          <a:bodyPr wrap="square">
            <a:spAutoFit/>
          </a:bodyPr>
          <a:lstStyle/>
          <a:p>
            <a:pPr algn="ct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Schulblatt </a:t>
            </a:r>
            <a:r>
              <a:rPr lang="de-CH" sz="4000" dirty="0">
                <a:latin typeface="Century Gothic" panose="020B0502020202020204" pitchFamily="34" charset="0"/>
                <a:ea typeface="Calibri" panose="020F0502020204030204" pitchFamily="34" charset="0"/>
                <a:cs typeface="Times New Roman" panose="02020603050405020304" pitchFamily="18" charset="0"/>
              </a:rPr>
              <a:t>vom 1. April </a:t>
            </a:r>
            <a:r>
              <a:rPr lang="de-CH" sz="4000" dirty="0" smtClean="0">
                <a:latin typeface="Century Gothic" panose="020B0502020202020204" pitchFamily="34" charset="0"/>
                <a:ea typeface="Calibri" panose="020F0502020204030204" pitchFamily="34" charset="0"/>
                <a:cs typeface="Times New Roman" panose="02020603050405020304" pitchFamily="18" charset="0"/>
              </a:rPr>
              <a:t>2021</a:t>
            </a:r>
          </a:p>
          <a:p>
            <a:pPr>
              <a:lnSpc>
                <a:spcPct val="107000"/>
              </a:lnSpc>
              <a:spcAft>
                <a:spcPts val="800"/>
              </a:spcAft>
            </a:pPr>
            <a:r>
              <a:rPr lang="de-CH" sz="4000" dirty="0" smtClean="0">
                <a:latin typeface="Century Gothic" panose="020B0502020202020204" pitchFamily="34" charset="0"/>
                <a:ea typeface="Calibri" panose="020F0502020204030204" pitchFamily="34" charset="0"/>
                <a:cs typeface="Times New Roman" panose="02020603050405020304" pitchFamily="18" charset="0"/>
              </a:rPr>
              <a:t>…. erster Schritt der öffentlichen Diskussion  </a:t>
            </a:r>
          </a:p>
          <a:p>
            <a:pPr>
              <a:lnSpc>
                <a:spcPct val="107000"/>
              </a:lnSpc>
              <a:spcAft>
                <a:spcPts val="800"/>
              </a:spcAft>
            </a:pPr>
            <a:r>
              <a:rPr lang="de-CH" sz="2800" dirty="0" smtClean="0">
                <a:latin typeface="Century Gothic" panose="020B0502020202020204" pitchFamily="34" charset="0"/>
                <a:ea typeface="Calibri" panose="020F0502020204030204" pitchFamily="34" charset="0"/>
                <a:cs typeface="Times New Roman" panose="02020603050405020304" pitchFamily="18" charset="0"/>
              </a:rPr>
              <a:t>war </a:t>
            </a:r>
            <a:r>
              <a:rPr lang="de-CH" sz="2800" dirty="0">
                <a:latin typeface="Century Gothic" panose="020B0502020202020204" pitchFamily="34" charset="0"/>
                <a:ea typeface="Calibri" panose="020F0502020204030204" pitchFamily="34" charset="0"/>
                <a:cs typeface="Times New Roman" panose="02020603050405020304" pitchFamily="18" charset="0"/>
              </a:rPr>
              <a:t>zu lesen, dass sich unsere Fraktion mit einem Positionspapier für Qualitätssicherung und Stärkung der Heilpädagogischen Schulen einsetzten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will. </a:t>
            </a:r>
            <a:r>
              <a:rPr lang="de-CH" sz="2800" dirty="0">
                <a:latin typeface="Century Gothic" panose="020B0502020202020204" pitchFamily="34" charset="0"/>
                <a:ea typeface="Calibri" panose="020F0502020204030204" pitchFamily="34" charset="0"/>
                <a:cs typeface="Times New Roman" panose="02020603050405020304" pitchFamily="18" charset="0"/>
              </a:rPr>
              <a:t>Der gewünschte Beitritt in Sonderschulkonkordat ist angesprochen, welcher schlussendlich zur Folge hätte, dass die Heilpädagogische Schulen als Teil der öffentlichen Schule behandelt und organisiert werden. </a:t>
            </a: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791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7</a:t>
            </a:fld>
            <a:endParaRPr lang="de-CH"/>
          </a:p>
        </p:txBody>
      </p:sp>
      <p:pic>
        <p:nvPicPr>
          <p:cNvPr id="4" name="Grafik 3"/>
          <p:cNvPicPr>
            <a:picLocks noChangeAspect="1"/>
          </p:cNvPicPr>
          <p:nvPr/>
        </p:nvPicPr>
        <p:blipFill>
          <a:blip r:embed="rId2"/>
          <a:stretch>
            <a:fillRect/>
          </a:stretch>
        </p:blipFill>
        <p:spPr>
          <a:xfrm>
            <a:off x="2213559" y="0"/>
            <a:ext cx="6761998" cy="1745032"/>
          </a:xfrm>
          <a:prstGeom prst="rect">
            <a:avLst/>
          </a:prstGeom>
        </p:spPr>
      </p:pic>
      <p:sp>
        <p:nvSpPr>
          <p:cNvPr id="5" name="Rechteck 4"/>
          <p:cNvSpPr/>
          <p:nvPr/>
        </p:nvSpPr>
        <p:spPr>
          <a:xfrm>
            <a:off x="1287379" y="1745032"/>
            <a:ext cx="9962147" cy="4285917"/>
          </a:xfrm>
          <a:prstGeom prst="rect">
            <a:avLst/>
          </a:prstGeom>
        </p:spPr>
        <p:txBody>
          <a:bodyPr wrap="square">
            <a:spAutoFit/>
          </a:bodyPr>
          <a:lstStyle/>
          <a:p>
            <a:pPr algn="ctr">
              <a:lnSpc>
                <a:spcPct val="107000"/>
              </a:lnSpc>
              <a:spcAft>
                <a:spcPts val="800"/>
              </a:spcAft>
            </a:pPr>
            <a:r>
              <a:rPr lang="de-CH" sz="4000" dirty="0" smtClean="0">
                <a:effectLst/>
                <a:latin typeface="Century Gothic" panose="020B0502020202020204" pitchFamily="34" charset="0"/>
                <a:ea typeface="Calibri" panose="020F0502020204030204" pitchFamily="34" charset="0"/>
                <a:cs typeface="Times New Roman" panose="02020603050405020304" pitchFamily="18" charset="0"/>
              </a:rPr>
              <a:t>Einblick für Durchblick…</a:t>
            </a:r>
          </a:p>
          <a:p>
            <a:pPr>
              <a:lnSpc>
                <a:spcPct val="107000"/>
              </a:lnSpc>
              <a:spcAft>
                <a:spcPts val="800"/>
              </a:spcAft>
            </a:pPr>
            <a:r>
              <a:rPr lang="de-CH" sz="2800" dirty="0">
                <a:latin typeface="Century Gothic" panose="020B0502020202020204" pitchFamily="34" charset="0"/>
                <a:ea typeface="Calibri" panose="020F0502020204030204" pitchFamily="34" charset="0"/>
                <a:cs typeface="Times New Roman" panose="02020603050405020304" pitchFamily="18" charset="0"/>
              </a:rPr>
              <a:t>D</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ie </a:t>
            </a:r>
            <a:r>
              <a:rPr lang="de-CH" sz="2800" dirty="0">
                <a:latin typeface="Century Gothic" panose="020B0502020202020204" pitchFamily="34" charset="0"/>
                <a:ea typeface="Calibri" panose="020F0502020204030204" pitchFamily="34" charset="0"/>
                <a:cs typeface="Times New Roman" panose="02020603050405020304" pitchFamily="18" charset="0"/>
              </a:rPr>
              <a:t>Verantwortungen der unterschiedlichen Abteilungen </a:t>
            </a:r>
            <a:r>
              <a:rPr lang="de-CH" sz="2800" b="1" dirty="0" smtClean="0">
                <a:latin typeface="Century Gothic" panose="020B0502020202020204" pitchFamily="34" charset="0"/>
                <a:ea typeface="Calibri" panose="020F0502020204030204" pitchFamily="34" charset="0"/>
                <a:cs typeface="Times New Roman" panose="02020603050405020304" pitchFamily="18" charset="0"/>
              </a:rPr>
              <a:t>BKS,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zum </a:t>
            </a:r>
            <a:r>
              <a:rPr lang="de-CH" sz="2800" dirty="0">
                <a:latin typeface="Century Gothic" panose="020B0502020202020204" pitchFamily="34" charset="0"/>
                <a:ea typeface="Calibri" panose="020F0502020204030204" pitchFamily="34" charset="0"/>
                <a:cs typeface="Times New Roman" panose="02020603050405020304" pitchFamily="18" charset="0"/>
              </a:rPr>
              <a:t>einen die </a:t>
            </a:r>
            <a:r>
              <a:rPr lang="de-CH" sz="2800" b="1" dirty="0">
                <a:latin typeface="Century Gothic" panose="020B0502020202020204" pitchFamily="34" charset="0"/>
                <a:ea typeface="Calibri" panose="020F0502020204030204" pitchFamily="34" charset="0"/>
                <a:cs typeface="Times New Roman" panose="02020603050405020304" pitchFamily="18" charset="0"/>
              </a:rPr>
              <a:t>Abteilung Volksschule</a:t>
            </a:r>
            <a:r>
              <a:rPr lang="de-CH" sz="2800" dirty="0">
                <a:latin typeface="Century Gothic" panose="020B0502020202020204" pitchFamily="34" charset="0"/>
                <a:ea typeface="Calibri" panose="020F0502020204030204" pitchFamily="34" charset="0"/>
                <a:cs typeface="Times New Roman" panose="02020603050405020304" pitchFamily="18" charset="0"/>
              </a:rPr>
              <a:t> und zum anderen die </a:t>
            </a:r>
            <a:r>
              <a:rPr lang="de-CH" sz="2800" b="1" dirty="0">
                <a:latin typeface="Century Gothic" panose="020B0502020202020204" pitchFamily="34" charset="0"/>
                <a:ea typeface="Calibri" panose="020F0502020204030204" pitchFamily="34" charset="0"/>
                <a:cs typeface="Times New Roman" panose="02020603050405020304" pitchFamily="18" charset="0"/>
              </a:rPr>
              <a:t>Abteilung</a:t>
            </a:r>
            <a:r>
              <a:rPr lang="de-CH" sz="2800" dirty="0">
                <a:latin typeface="Century Gothic" panose="020B0502020202020204" pitchFamily="34" charset="0"/>
                <a:ea typeface="Calibri" panose="020F0502020204030204" pitchFamily="34" charset="0"/>
                <a:cs typeface="Times New Roman" panose="02020603050405020304" pitchFamily="18" charset="0"/>
              </a:rPr>
              <a:t> </a:t>
            </a:r>
            <a:r>
              <a:rPr lang="de-CH" sz="2800" b="1" dirty="0">
                <a:latin typeface="Century Gothic" panose="020B0502020202020204" pitchFamily="34" charset="0"/>
                <a:ea typeface="Calibri" panose="020F0502020204030204" pitchFamily="34" charset="0"/>
                <a:cs typeface="Times New Roman" panose="02020603050405020304" pitchFamily="18" charset="0"/>
              </a:rPr>
              <a:t>Sonderschulen Heime und </a:t>
            </a:r>
            <a:r>
              <a:rPr lang="de-CH" sz="2800" b="1" dirty="0" smtClean="0">
                <a:latin typeface="Century Gothic" panose="020B0502020202020204" pitchFamily="34" charset="0"/>
                <a:ea typeface="Calibri" panose="020F0502020204030204" pitchFamily="34" charset="0"/>
                <a:cs typeface="Times New Roman" panose="02020603050405020304" pitchFamily="18" charset="0"/>
              </a:rPr>
              <a:t>Werkstätten (SHW)</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 </a:t>
            </a:r>
            <a:r>
              <a:rPr lang="de-CH" sz="2800" dirty="0">
                <a:latin typeface="Century Gothic" panose="020B0502020202020204" pitchFamily="34" charset="0"/>
                <a:ea typeface="Calibri" panose="020F0502020204030204" pitchFamily="34" charset="0"/>
                <a:cs typeface="Times New Roman" panose="02020603050405020304" pitchFamily="18" charset="0"/>
              </a:rPr>
              <a:t>ersichtlich </a:t>
            </a:r>
            <a:r>
              <a:rPr lang="de-CH" sz="2800" dirty="0" smtClean="0">
                <a:latin typeface="Century Gothic" panose="020B0502020202020204" pitchFamily="34" charset="0"/>
                <a:ea typeface="Calibri" panose="020F0502020204030204" pitchFamily="34" charset="0"/>
                <a:cs typeface="Times New Roman" panose="02020603050405020304" pitchFamily="18" charset="0"/>
              </a:rPr>
              <a:t>werden das Organigramm.</a:t>
            </a:r>
          </a:p>
          <a:p>
            <a:pPr>
              <a:lnSpc>
                <a:spcPct val="107000"/>
              </a:lnSpc>
              <a:spcAft>
                <a:spcPts val="800"/>
              </a:spcAft>
            </a:pPr>
            <a:endParaRPr lang="de-CH" sz="28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CH" sz="2800" dirty="0">
                <a:latin typeface="Century Gothic" panose="020B0502020202020204" pitchFamily="34" charset="0"/>
                <a:ea typeface="Calibri" panose="020F0502020204030204" pitchFamily="34" charset="0"/>
                <a:cs typeface="Times New Roman" panose="02020603050405020304" pitchFamily="18" charset="0"/>
              </a:rPr>
              <a:t>Juristisch betrachtet, gehören die Sonderschulen zur Volksschule.</a:t>
            </a:r>
            <a:endParaRPr lang="de-CH"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80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8</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pic>
        <p:nvPicPr>
          <p:cNvPr id="5" name="Grafik 4"/>
          <p:cNvPicPr/>
          <p:nvPr/>
        </p:nvPicPr>
        <p:blipFill rotWithShape="1">
          <a:blip r:embed="rId3">
            <a:extLst>
              <a:ext uri="{28A0092B-C50C-407E-A947-70E740481C1C}">
                <a14:useLocalDpi xmlns:a14="http://schemas.microsoft.com/office/drawing/2010/main" val="0"/>
              </a:ext>
            </a:extLst>
          </a:blip>
          <a:srcRect b="13285"/>
          <a:stretch/>
        </p:blipFill>
        <p:spPr bwMode="auto">
          <a:xfrm>
            <a:off x="2733817" y="1395663"/>
            <a:ext cx="5876783" cy="546233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5675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202BD9A-114C-40DD-AA6C-B3450A3311CE}" type="datetime1">
              <a:rPr lang="de-CH" smtClean="0"/>
              <a:t>19.10.2021</a:t>
            </a:fld>
            <a:endParaRPr lang="de-CH"/>
          </a:p>
        </p:txBody>
      </p:sp>
      <p:sp>
        <p:nvSpPr>
          <p:cNvPr id="3" name="Foliennummernplatzhalter 2"/>
          <p:cNvSpPr>
            <a:spLocks noGrp="1"/>
          </p:cNvSpPr>
          <p:nvPr>
            <p:ph type="sldNum" sz="quarter" idx="12"/>
          </p:nvPr>
        </p:nvSpPr>
        <p:spPr/>
        <p:txBody>
          <a:bodyPr/>
          <a:lstStyle/>
          <a:p>
            <a:fld id="{ED8E5FE3-CD46-4040-AC07-31C235D3C028}" type="slidenum">
              <a:rPr lang="de-CH" smtClean="0"/>
              <a:t>9</a:t>
            </a:fld>
            <a:endParaRPr lang="de-CH"/>
          </a:p>
        </p:txBody>
      </p:sp>
      <p:pic>
        <p:nvPicPr>
          <p:cNvPr id="4" name="Grafik 3"/>
          <p:cNvPicPr>
            <a:picLocks noChangeAspect="1"/>
          </p:cNvPicPr>
          <p:nvPr/>
        </p:nvPicPr>
        <p:blipFill>
          <a:blip r:embed="rId2"/>
          <a:stretch>
            <a:fillRect/>
          </a:stretch>
        </p:blipFill>
        <p:spPr>
          <a:xfrm>
            <a:off x="2141370" y="0"/>
            <a:ext cx="6761998" cy="1745032"/>
          </a:xfrm>
          <a:prstGeom prst="rect">
            <a:avLst/>
          </a:prstGeom>
        </p:spPr>
      </p:pic>
      <p:sp>
        <p:nvSpPr>
          <p:cNvPr id="7" name="Rechteck 6"/>
          <p:cNvSpPr/>
          <p:nvPr/>
        </p:nvSpPr>
        <p:spPr>
          <a:xfrm>
            <a:off x="1140309" y="1337488"/>
            <a:ext cx="9122485" cy="5201424"/>
          </a:xfrm>
          <a:prstGeom prst="rect">
            <a:avLst/>
          </a:prstGeom>
        </p:spPr>
        <p:txBody>
          <a:bodyPr wrap="square">
            <a:spAutoFit/>
          </a:bodyPr>
          <a:lstStyle/>
          <a:p>
            <a:pPr algn="ctr">
              <a:spcAft>
                <a:spcPts val="0"/>
              </a:spcAft>
            </a:pPr>
            <a:r>
              <a:rPr lang="de-CH" sz="4000" dirty="0" smtClean="0">
                <a:solidFill>
                  <a:srgbClr val="262626"/>
                </a:solidFill>
                <a:latin typeface="Century Gothic" panose="020B0502020202020204" pitchFamily="34" charset="0"/>
                <a:ea typeface="Times New Roman" panose="02020603050405020304" pitchFamily="18" charset="0"/>
                <a:cs typeface="Times New Roman" panose="02020603050405020304" pitchFamily="18" charset="0"/>
              </a:rPr>
              <a:t>Die Heilpädagogischen Schulen sind unter dem Dach SHW</a:t>
            </a:r>
            <a:endParaRPr lang="de-CH" sz="4000" dirty="0" smtClean="0">
              <a:effectLst/>
              <a:latin typeface="Century Gothic" panose="020B0502020202020204" pitchFamily="34" charset="0"/>
              <a:ea typeface="Times New Roman" panose="02020603050405020304" pitchFamily="18" charset="0"/>
            </a:endParaRPr>
          </a:p>
          <a:p>
            <a:pPr>
              <a:spcAft>
                <a:spcPts val="0"/>
              </a:spcAft>
            </a:pPr>
            <a:r>
              <a:rPr lang="de-CH" dirty="0">
                <a:solidFill>
                  <a:srgbClr val="262626"/>
                </a:solidFill>
                <a:latin typeface="Yu Gothic Light" panose="020B0300000000000000" pitchFamily="34" charset="-128"/>
                <a:ea typeface="Times New Roman" panose="02020603050405020304" pitchFamily="18" charset="0"/>
                <a:cs typeface="Times New Roman" panose="02020603050405020304" pitchFamily="18" charset="0"/>
              </a:rPr>
              <a:t> </a:t>
            </a:r>
            <a:endParaRPr lang="de-CH" sz="1600" dirty="0" smtClean="0">
              <a:effectLst/>
              <a:latin typeface="Times New Roman" panose="02020603050405020304" pitchFamily="18" charset="0"/>
              <a:ea typeface="Times New Roman" panose="02020603050405020304" pitchFamily="18" charset="0"/>
            </a:endParaRPr>
          </a:p>
          <a:p>
            <a:pPr>
              <a:spcAft>
                <a:spcPts val="0"/>
              </a:spcAft>
            </a:pPr>
            <a:r>
              <a:rPr lang="de-CH" sz="2600" dirty="0">
                <a:solidFill>
                  <a:srgbClr val="262626"/>
                </a:solidFill>
                <a:latin typeface="Yu Gothic Light" panose="020B0300000000000000" pitchFamily="34" charset="-128"/>
                <a:ea typeface="Times New Roman" panose="02020603050405020304" pitchFamily="18" charset="0"/>
                <a:cs typeface="Times New Roman" panose="02020603050405020304" pitchFamily="18" charset="0"/>
              </a:rPr>
              <a:t>Die Abteilung Sonderschulung, Heime und Werkstätten ist verantwortlich </a:t>
            </a:r>
            <a:r>
              <a:rPr lang="de-CH" sz="2600" dirty="0" smtClean="0">
                <a:solidFill>
                  <a:srgbClr val="262626"/>
                </a:solidFill>
                <a:latin typeface="Yu Gothic Light" panose="020B0300000000000000" pitchFamily="34" charset="-128"/>
                <a:ea typeface="Times New Roman" panose="02020603050405020304" pitchFamily="18" charset="0"/>
                <a:cs typeface="Times New Roman" panose="02020603050405020304" pitchFamily="18" charset="0"/>
              </a:rPr>
              <a:t>für </a:t>
            </a:r>
            <a:r>
              <a:rPr lang="de-CH" sz="2600" dirty="0">
                <a:solidFill>
                  <a:srgbClr val="262626"/>
                </a:solidFill>
                <a:latin typeface="Yu Gothic Light" panose="020B0300000000000000" pitchFamily="34" charset="-128"/>
                <a:ea typeface="Times New Roman" panose="02020603050405020304" pitchFamily="18" charset="0"/>
                <a:cs typeface="Times New Roman" panose="02020603050405020304" pitchFamily="18" charset="0"/>
              </a:rPr>
              <a:t>die Planung, Steuerung, Aufsicht und Finanzierung von bedarfsgerechten Angeboten für Kinder, Jugendliche und Erwachsene mit besonderen Betreuungsbedürfnissen. Als Grundlage dafür dienen die Betreuungsgesetzgebung und die kantonale Angebotsplanung. Die quantitative, qualitative und finanzielle Steuerung der Angebote wird durch Leistungsvereinbarungen mit anerkannten Einrichtungen sichergestellt.</a:t>
            </a:r>
            <a:endParaRPr lang="de-CH"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976875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Breitbild</PresentationFormat>
  <Paragraphs>82</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Yu Gothic Light</vt:lpstr>
      <vt:lpstr>Arial</vt:lpstr>
      <vt:lpstr>Calibri</vt:lpstr>
      <vt:lpstr>Calibri Light</vt:lpstr>
      <vt:lpstr>Century Gothic</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Walliser</dc:creator>
  <cp:lastModifiedBy>Beat Gräub</cp:lastModifiedBy>
  <cp:revision>29</cp:revision>
  <dcterms:created xsi:type="dcterms:W3CDTF">2021-05-20T08:17:52Z</dcterms:created>
  <dcterms:modified xsi:type="dcterms:W3CDTF">2021-10-19T19:47:31Z</dcterms:modified>
</cp:coreProperties>
</file>