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Maven Pro" panose="020B0604020202020204" charset="0"/>
      <p:regular r:id="rId31"/>
      <p:bold r:id="rId32"/>
    </p:embeddedFont>
    <p:embeddedFont>
      <p:font typeface="Nunito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zhFtu3aGN4zVUi7WhErLH7b9D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35" autoAdjust="0"/>
  </p:normalViewPr>
  <p:slideViewPr>
    <p:cSldViewPr snapToGrid="0">
      <p:cViewPr varScale="1">
        <p:scale>
          <a:sx n="126" d="100"/>
          <a:sy n="126" d="100"/>
        </p:scale>
        <p:origin x="115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f2b82cc9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2f2b82cc9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eafe1fb188_1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g2eafe1fb188_1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ff645a8cc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ff645a8cc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006e84577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006e84577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ff645a8c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g2ff645a8c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05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unito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ff645a8c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g2ff645a8cc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eafe1fb18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2eafe1fb18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ff645a8cc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ff645a8cc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ff645a8c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ff645a8c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300"/>
              <a:buFont typeface="Nunito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f2cc382c6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2" name="Google Shape;702;g2f2cc382c6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f796fc1e0b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g2f796fc1e0b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006c2f5cd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006c2f5cd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eafe1fb188_1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2eafe1fb188_1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ffd3a1e6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2" name="Google Shape;732;g2ffd3a1e64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f2cc382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2" name="Google Shape;742;g2f2cc382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eafe1fb1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2eafe1fb18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eafe1fb18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g2eafe1fb18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eafe1fb188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2eafe1fb188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eafe1fb188_1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g2eafe1fb188_1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18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18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8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18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18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8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8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18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8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8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8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8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18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8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8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8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18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p18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 rot="-9830444">
              <a:off x="6469759" y="3480727"/>
              <a:ext cx="320148" cy="320148"/>
            </a:xfrm>
            <a:prstGeom prst="ellipse">
              <a:avLst/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18"/>
            <p:cNvGrpSpPr/>
            <p:nvPr/>
          </p:nvGrpSpPr>
          <p:grpSpPr>
            <a:xfrm>
              <a:off x="7647815" y="2704283"/>
              <a:ext cx="635220" cy="635219"/>
              <a:chOff x="6725724" y="2701260"/>
              <a:chExt cx="1208101" cy="1208100"/>
            </a:xfrm>
          </p:grpSpPr>
          <p:sp>
            <p:nvSpPr>
              <p:cNvPr id="33" name="Google Shape;33;p18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8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8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18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18"/>
            <p:cNvGrpSpPr/>
            <p:nvPr/>
          </p:nvGrpSpPr>
          <p:grpSpPr>
            <a:xfrm>
              <a:off x="7952718" y="179238"/>
              <a:ext cx="873165" cy="873002"/>
              <a:chOff x="7754428" y="208725"/>
              <a:chExt cx="541800" cy="541800"/>
            </a:xfrm>
          </p:grpSpPr>
          <p:sp>
            <p:nvSpPr>
              <p:cNvPr id="38" name="Google Shape;38;p1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18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8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8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 rot="-9830444">
              <a:off x="6469759" y="3480726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8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9"/>
          <p:cNvGrpSpPr/>
          <p:nvPr/>
        </p:nvGrpSpPr>
        <p:grpSpPr>
          <a:xfrm>
            <a:off x="49" y="4099200"/>
            <a:ext cx="9144039" cy="1044300"/>
            <a:chOff x="49" y="4099200"/>
            <a:chExt cx="9144039" cy="1044300"/>
          </a:xfrm>
        </p:grpSpPr>
        <p:grpSp>
          <p:nvGrpSpPr>
            <p:cNvPr id="143" name="Google Shape;143;p29"/>
            <p:cNvGrpSpPr/>
            <p:nvPr/>
          </p:nvGrpSpPr>
          <p:grpSpPr>
            <a:xfrm>
              <a:off x="49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2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29"/>
            <p:cNvGrpSpPr/>
            <p:nvPr/>
          </p:nvGrpSpPr>
          <p:grpSpPr>
            <a:xfrm>
              <a:off x="371403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2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9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29"/>
            <p:cNvGrpSpPr/>
            <p:nvPr/>
          </p:nvGrpSpPr>
          <p:grpSpPr>
            <a:xfrm>
              <a:off x="742758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2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9"/>
            <p:cNvGrpSpPr/>
            <p:nvPr/>
          </p:nvGrpSpPr>
          <p:grpSpPr>
            <a:xfrm>
              <a:off x="1114112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2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29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29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9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9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9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9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2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29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9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9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9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29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29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9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9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29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2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9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9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29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29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9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9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9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2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29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9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9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9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29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29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29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2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9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9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9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29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29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9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29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2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9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9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9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9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29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29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9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9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9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2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29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29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29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29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9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9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29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29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9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2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29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9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9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29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29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9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9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9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2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29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29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29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9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29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9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9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29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9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29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79" name="Google Shape;279;p2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1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286" name="Google Shape;286;p31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287" name="Google Shape;287;p31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" name="Google Shape;289;p31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290" name="Google Shape;290;p31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" name="Google Shape;293;p31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94" name="Google Shape;294;p31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" name="Google Shape;298;p31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99" name="Google Shape;299;p31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4" name="Google Shape;304;p31"/>
          <p:cNvGrpSpPr/>
          <p:nvPr/>
        </p:nvGrpSpPr>
        <p:grpSpPr>
          <a:xfrm>
            <a:off x="5043503" y="0"/>
            <a:ext cx="3814072" cy="3839100"/>
            <a:chOff x="5043503" y="0"/>
            <a:chExt cx="3814072" cy="3839100"/>
          </a:xfrm>
        </p:grpSpPr>
        <p:sp>
          <p:nvSpPr>
            <p:cNvPr id="305" name="Google Shape;305;p31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 rot="-9830444">
              <a:off x="6469759" y="3480726"/>
              <a:ext cx="320148" cy="320148"/>
            </a:xfrm>
            <a:prstGeom prst="ellipse">
              <a:avLst/>
            </a:prstGeom>
            <a:solidFill>
              <a:schemeClr val="lt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p31"/>
            <p:cNvGrpSpPr/>
            <p:nvPr/>
          </p:nvGrpSpPr>
          <p:grpSpPr>
            <a:xfrm>
              <a:off x="7647812" y="2704283"/>
              <a:ext cx="635220" cy="635219"/>
              <a:chOff x="6725724" y="2701260"/>
              <a:chExt cx="1208101" cy="1208100"/>
            </a:xfrm>
          </p:grpSpPr>
          <p:sp>
            <p:nvSpPr>
              <p:cNvPr id="308" name="Google Shape;308;p31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" name="Google Shape;311;p31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" name="Google Shape;312;p31"/>
            <p:cNvGrpSpPr/>
            <p:nvPr/>
          </p:nvGrpSpPr>
          <p:grpSpPr>
            <a:xfrm>
              <a:off x="7952716" y="179238"/>
              <a:ext cx="873165" cy="873002"/>
              <a:chOff x="7754428" y="208725"/>
              <a:chExt cx="541800" cy="541800"/>
            </a:xfrm>
          </p:grpSpPr>
          <p:sp>
            <p:nvSpPr>
              <p:cNvPr id="313" name="Google Shape;313;p31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1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" name="Google Shape;315;p31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 rot="-9830444">
              <a:off x="6469759" y="3480725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3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2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326" name="Google Shape;326;p32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327" name="Google Shape;327;p3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32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330" name="Google Shape;330;p32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" name="Google Shape;333;p32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334" name="Google Shape;334;p32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8" name="Google Shape;338;p32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339" name="Google Shape;339;p32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40" name="Google Shape;340;p32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32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43" name="Google Shape;343;p32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" name="Google Shape;346;p32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47" name="Google Shape;347;p3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" name="Google Shape;351;p32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352" name="Google Shape;352;p32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7" name="Google Shape;357;p3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3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61" name="Google Shape;361;p3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69" name="Google Shape;369;p3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75" name="Google Shape;375;p3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5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9" name="Google Shape;379;p3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36"/>
          <p:cNvGrpSpPr/>
          <p:nvPr/>
        </p:nvGrpSpPr>
        <p:grpSpPr>
          <a:xfrm>
            <a:off x="6866714" y="1359"/>
            <a:ext cx="2267522" cy="2601637"/>
            <a:chOff x="6790514" y="1359"/>
            <a:chExt cx="2267522" cy="2601637"/>
          </a:xfrm>
        </p:grpSpPr>
        <p:grpSp>
          <p:nvGrpSpPr>
            <p:cNvPr id="382" name="Google Shape;382;p36"/>
            <p:cNvGrpSpPr/>
            <p:nvPr/>
          </p:nvGrpSpPr>
          <p:grpSpPr>
            <a:xfrm>
              <a:off x="7067678" y="1359"/>
              <a:ext cx="1990358" cy="1990303"/>
              <a:chOff x="7067678" y="1359"/>
              <a:chExt cx="1990358" cy="1990303"/>
            </a:xfrm>
          </p:grpSpPr>
          <p:sp>
            <p:nvSpPr>
              <p:cNvPr id="383" name="Google Shape;383;p3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 rot="-8649154">
                <a:off x="7350033" y="283809"/>
                <a:ext cx="1425647" cy="1425404"/>
              </a:xfrm>
              <a:prstGeom prst="ellipse">
                <a:avLst/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36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387" name="Google Shape;387;p3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" name="Google Shape;390;p36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391" name="Google Shape;391;p3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3" name="Google Shape;393;p36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97" name="Google Shape;397;p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37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" name="Google Shape;401;p37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3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2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p2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38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405" name="Google Shape;405;p3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38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408" name="Google Shape;408;p3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39"/>
          <p:cNvGrpSpPr/>
          <p:nvPr/>
        </p:nvGrpSpPr>
        <p:grpSpPr>
          <a:xfrm>
            <a:off x="46" y="4099200"/>
            <a:ext cx="9144042" cy="1044300"/>
            <a:chOff x="46" y="4099200"/>
            <a:chExt cx="9144042" cy="1044300"/>
          </a:xfrm>
        </p:grpSpPr>
        <p:grpSp>
          <p:nvGrpSpPr>
            <p:cNvPr id="411" name="Google Shape;411;p39"/>
            <p:cNvGrpSpPr/>
            <p:nvPr/>
          </p:nvGrpSpPr>
          <p:grpSpPr>
            <a:xfrm>
              <a:off x="46" y="4309200"/>
              <a:ext cx="231622" cy="834300"/>
              <a:chOff x="2688737" y="4301380"/>
              <a:chExt cx="231900" cy="834300"/>
            </a:xfrm>
          </p:grpSpPr>
          <p:sp>
            <p:nvSpPr>
              <p:cNvPr id="412" name="Google Shape;412;p3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p39"/>
            <p:cNvGrpSpPr/>
            <p:nvPr/>
          </p:nvGrpSpPr>
          <p:grpSpPr>
            <a:xfrm>
              <a:off x="371400" y="4099200"/>
              <a:ext cx="231622" cy="1044300"/>
              <a:chOff x="2688737" y="4091380"/>
              <a:chExt cx="231900" cy="1044300"/>
            </a:xfrm>
          </p:grpSpPr>
          <p:sp>
            <p:nvSpPr>
              <p:cNvPr id="417" name="Google Shape;417;p3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9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39"/>
            <p:cNvGrpSpPr/>
            <p:nvPr/>
          </p:nvGrpSpPr>
          <p:grpSpPr>
            <a:xfrm>
              <a:off x="742755" y="4309200"/>
              <a:ext cx="231622" cy="834300"/>
              <a:chOff x="2688737" y="4301380"/>
              <a:chExt cx="231900" cy="834300"/>
            </a:xfrm>
          </p:grpSpPr>
          <p:sp>
            <p:nvSpPr>
              <p:cNvPr id="423" name="Google Shape;423;p3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" name="Google Shape;427;p39"/>
            <p:cNvGrpSpPr/>
            <p:nvPr/>
          </p:nvGrpSpPr>
          <p:grpSpPr>
            <a:xfrm>
              <a:off x="1114109" y="4518900"/>
              <a:ext cx="231622" cy="624600"/>
              <a:chOff x="2688737" y="4511080"/>
              <a:chExt cx="231900" cy="624600"/>
            </a:xfrm>
          </p:grpSpPr>
          <p:sp>
            <p:nvSpPr>
              <p:cNvPr id="428" name="Google Shape;428;p3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39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432" name="Google Shape;432;p39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9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3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438" name="Google Shape;438;p39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9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9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9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39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443" name="Google Shape;443;p39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9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9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6" name="Google Shape;446;p39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447" name="Google Shape;447;p3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9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9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9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9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39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453" name="Google Shape;453;p39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9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9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9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7" name="Google Shape;457;p3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458" name="Google Shape;458;p39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9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9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9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2" name="Google Shape;462;p39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463" name="Google Shape;463;p39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9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9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39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467" name="Google Shape;467;p3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9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9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9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39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472" name="Google Shape;472;p39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9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9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9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6" name="Google Shape;476;p39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477" name="Google Shape;477;p3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9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9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9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9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oogle Shape;482;p39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483" name="Google Shape;483;p39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9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9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9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" name="Google Shape;487;p3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488" name="Google Shape;488;p39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9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9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1" name="Google Shape;491;p39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492" name="Google Shape;492;p39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9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9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9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39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497" name="Google Shape;497;p3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9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9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9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9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39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503" name="Google Shape;503;p39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9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9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9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508" name="Google Shape;508;p39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9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9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p39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512" name="Google Shape;512;p39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9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9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9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9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3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518" name="Google Shape;518;p39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9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9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9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2" name="Google Shape;522;p39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523" name="Google Shape;523;p39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9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9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9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7" name="Google Shape;527;p3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528" name="Google Shape;528;p39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9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9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1" name="Google Shape;531;p39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532" name="Google Shape;532;p39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9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9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9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7843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36" name="Google Shape;536;p39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7" name="Google Shape;537;p3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3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22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8" name="Google Shape;58;p22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9" name="Google Shape;59;p2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2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22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2" name="Google Shape;62;p22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2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2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22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6" name="Google Shape;66;p22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2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2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22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1" name="Google Shape;71;p22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2" name="Google Shape;72;p22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2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22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5" name="Google Shape;75;p22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2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2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22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9" name="Google Shape;79;p2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2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2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2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22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4" name="Google Shape;84;p22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2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2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2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2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2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2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2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26"/>
          <p:cNvGrpSpPr/>
          <p:nvPr/>
        </p:nvGrpSpPr>
        <p:grpSpPr>
          <a:xfrm>
            <a:off x="6866714" y="1307"/>
            <a:ext cx="2267451" cy="2601689"/>
            <a:chOff x="6790514" y="1307"/>
            <a:chExt cx="2267451" cy="2601689"/>
          </a:xfrm>
        </p:grpSpPr>
        <p:grpSp>
          <p:nvGrpSpPr>
            <p:cNvPr id="114" name="Google Shape;114;p26"/>
            <p:cNvGrpSpPr/>
            <p:nvPr/>
          </p:nvGrpSpPr>
          <p:grpSpPr>
            <a:xfrm>
              <a:off x="7067607" y="1307"/>
              <a:ext cx="1990358" cy="1990303"/>
              <a:chOff x="7067607" y="1307"/>
              <a:chExt cx="1990358" cy="1990303"/>
            </a:xfrm>
          </p:grpSpPr>
          <p:sp>
            <p:nvSpPr>
              <p:cNvPr id="115" name="Google Shape;115;p2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6"/>
              <p:cNvSpPr/>
              <p:nvPr/>
            </p:nvSpPr>
            <p:spPr>
              <a:xfrm rot="-8649154">
                <a:off x="7349962" y="283757"/>
                <a:ext cx="1425647" cy="1425404"/>
              </a:xfrm>
              <a:prstGeom prst="ellipse">
                <a:avLst/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26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9" name="Google Shape;119;p2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26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2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6666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2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8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2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earn-with.ai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learn-with.ai/" TargetMode="Externa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nSmkyDNul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rena.zovkic@bbbaden.ch" TargetMode="External"/><Relationship Id="rId5" Type="http://schemas.openxmlformats.org/officeDocument/2006/relationships/image" Target="../media/image3.jpg"/><Relationship Id="rId4" Type="http://schemas.openxmlformats.org/officeDocument/2006/relationships/hyperlink" Target="mailto:michel.schlatter@bbbaden.ch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"/>
          <p:cNvSpPr txBox="1">
            <a:spLocks noGrp="1"/>
          </p:cNvSpPr>
          <p:nvPr>
            <p:ph type="ctrTitle"/>
          </p:nvPr>
        </p:nvSpPr>
        <p:spPr>
          <a:xfrm>
            <a:off x="824000" y="1613825"/>
            <a:ext cx="76077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"/>
              <a:t>Ein Jahr KI im Unterricht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" sz="2000"/>
              <a:t>Fraktion Berufsfachschulen</a:t>
            </a:r>
            <a:endParaRPr sz="2000"/>
          </a:p>
        </p:txBody>
      </p:sp>
      <p:pic>
        <p:nvPicPr>
          <p:cNvPr id="546" name="Google Shape;5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5825" y="4174275"/>
            <a:ext cx="918700" cy="9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Neue Lernform </a:t>
            </a:r>
            <a:endParaRPr/>
          </a:p>
        </p:txBody>
      </p:sp>
      <p:sp>
        <p:nvSpPr>
          <p:cNvPr id="613" name="Google Shape;613;p5"/>
          <p:cNvSpPr txBox="1">
            <a:spLocks noGrp="1"/>
          </p:cNvSpPr>
          <p:nvPr>
            <p:ph type="body" idx="1"/>
          </p:nvPr>
        </p:nvSpPr>
        <p:spPr>
          <a:xfrm>
            <a:off x="5648000" y="743875"/>
            <a:ext cx="3067200" cy="2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BL erklärt der KI das Schema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AI löst die Aufgabe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BL überprüft die Antwort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BL erklärt iterativ so lange neu, bis KI die Lösung findet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/>
              <a:t>Ebenfalls in Mathematik mit komplexen Skizzen/ Grafiken anwendbar.</a:t>
            </a:r>
            <a:endParaRPr/>
          </a:p>
        </p:txBody>
      </p:sp>
      <p:pic>
        <p:nvPicPr>
          <p:cNvPr id="614" name="Google Shape;6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775" y="1527875"/>
            <a:ext cx="4583706" cy="324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5973" y="3195200"/>
            <a:ext cx="2569226" cy="16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5"/>
          <p:cNvSpPr/>
          <p:nvPr/>
        </p:nvSpPr>
        <p:spPr>
          <a:xfrm>
            <a:off x="5538675" y="4169750"/>
            <a:ext cx="750300" cy="16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8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f2b82cc95d_0_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Beobachtung</a:t>
            </a:r>
            <a:endParaRPr/>
          </a:p>
        </p:txBody>
      </p:sp>
      <p:pic>
        <p:nvPicPr>
          <p:cNvPr id="622" name="Google Shape;622;g2f2b82cc95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3800" y="1926650"/>
            <a:ext cx="4283420" cy="2668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3" name="Google Shape;623;g2f2b82cc95d_0_0"/>
          <p:cNvCxnSpPr/>
          <p:nvPr/>
        </p:nvCxnSpPr>
        <p:spPr>
          <a:xfrm rot="10800000">
            <a:off x="5708571" y="3022410"/>
            <a:ext cx="2258400" cy="0"/>
          </a:xfrm>
          <a:prstGeom prst="straightConnector1">
            <a:avLst/>
          </a:prstGeom>
          <a:noFill/>
          <a:ln w="114300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4" name="Google Shape;624;g2f2b82cc95d_0_0"/>
          <p:cNvCxnSpPr/>
          <p:nvPr/>
        </p:nvCxnSpPr>
        <p:spPr>
          <a:xfrm flipH="1">
            <a:off x="5708399" y="3841402"/>
            <a:ext cx="2223000" cy="111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25" name="Google Shape;625;g2f2b82cc95d_0_0"/>
          <p:cNvSpPr txBox="1"/>
          <p:nvPr/>
        </p:nvSpPr>
        <p:spPr>
          <a:xfrm>
            <a:off x="6401879" y="2678122"/>
            <a:ext cx="1769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2f2b82cc95d_0_0"/>
          <p:cNvSpPr txBox="1"/>
          <p:nvPr/>
        </p:nvSpPr>
        <p:spPr>
          <a:xfrm>
            <a:off x="6401879" y="3494197"/>
            <a:ext cx="1769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Gesprächssimulation - Business Englisch</a:t>
            </a:r>
            <a:endParaRPr/>
          </a:p>
        </p:txBody>
      </p:sp>
      <p:pic>
        <p:nvPicPr>
          <p:cNvPr id="632" name="Google Shape;6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7875" y="1300750"/>
            <a:ext cx="4137326" cy="3609324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6"/>
          <p:cNvSpPr/>
          <p:nvPr/>
        </p:nvSpPr>
        <p:spPr>
          <a:xfrm>
            <a:off x="2164025" y="1834375"/>
            <a:ext cx="1689300" cy="24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8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4" name="Google Shape;634;p6"/>
          <p:cNvSpPr/>
          <p:nvPr/>
        </p:nvSpPr>
        <p:spPr>
          <a:xfrm>
            <a:off x="2132875" y="2571750"/>
            <a:ext cx="1689300" cy="24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8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5" name="Google Shape;635;p6"/>
          <p:cNvSpPr/>
          <p:nvPr/>
        </p:nvSpPr>
        <p:spPr>
          <a:xfrm>
            <a:off x="2132875" y="3197325"/>
            <a:ext cx="1689300" cy="24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8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6" name="Google Shape;636;p6"/>
          <p:cNvSpPr/>
          <p:nvPr/>
        </p:nvSpPr>
        <p:spPr>
          <a:xfrm>
            <a:off x="2100750" y="3791625"/>
            <a:ext cx="1689300" cy="12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8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7" name="Google Shape;637;p6"/>
          <p:cNvSpPr/>
          <p:nvPr/>
        </p:nvSpPr>
        <p:spPr>
          <a:xfrm>
            <a:off x="2100750" y="4317850"/>
            <a:ext cx="1689300" cy="12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8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8" name="Google Shape;638;p6"/>
          <p:cNvSpPr/>
          <p:nvPr/>
        </p:nvSpPr>
        <p:spPr>
          <a:xfrm>
            <a:off x="2100750" y="4626400"/>
            <a:ext cx="1689300" cy="12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8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9" name="Google Shape;639;p6"/>
          <p:cNvSpPr txBox="1"/>
          <p:nvPr/>
        </p:nvSpPr>
        <p:spPr>
          <a:xfrm>
            <a:off x="219625" y="1741763"/>
            <a:ext cx="19374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Lerncoach in Learn-With.AI</a:t>
            </a:r>
            <a:endParaRPr sz="11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0" name="Google Shape;640;p6"/>
          <p:cNvSpPr txBox="1"/>
          <p:nvPr/>
        </p:nvSpPr>
        <p:spPr>
          <a:xfrm>
            <a:off x="272750" y="2425050"/>
            <a:ext cx="17130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Gesprächsbeginn der AI</a:t>
            </a:r>
            <a:endParaRPr sz="11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(Englisch)</a:t>
            </a:r>
            <a:endParaRPr sz="11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1" name="Google Shape;641;p6"/>
          <p:cNvSpPr txBox="1"/>
          <p:nvPr/>
        </p:nvSpPr>
        <p:spPr>
          <a:xfrm>
            <a:off x="276025" y="3050625"/>
            <a:ext cx="17130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Meine Antwort</a:t>
            </a:r>
            <a:endParaRPr sz="11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(Englisch)</a:t>
            </a:r>
            <a:endParaRPr sz="11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2" name="Google Shape;642;p6"/>
          <p:cNvSpPr txBox="1"/>
          <p:nvPr/>
        </p:nvSpPr>
        <p:spPr>
          <a:xfrm>
            <a:off x="239925" y="3584325"/>
            <a:ext cx="17130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AI macht auf Fehler aufmerksam</a:t>
            </a:r>
            <a:endParaRPr sz="11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3" name="Google Shape;643;p6"/>
          <p:cNvSpPr txBox="1"/>
          <p:nvPr/>
        </p:nvSpPr>
        <p:spPr>
          <a:xfrm>
            <a:off x="216350" y="4110550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Verbesserungsvorschlag</a:t>
            </a:r>
            <a:endParaRPr sz="11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4" name="Google Shape;644;p6"/>
          <p:cNvSpPr txBox="1"/>
          <p:nvPr/>
        </p:nvSpPr>
        <p:spPr>
          <a:xfrm>
            <a:off x="219625" y="4483075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"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Führt das Gespräch fort</a:t>
            </a:r>
            <a:endParaRPr sz="11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Typberatung in kosmetischen Berufen</a:t>
            </a:r>
            <a:endParaRPr/>
          </a:p>
        </p:txBody>
      </p:sp>
      <p:pic>
        <p:nvPicPr>
          <p:cNvPr id="650" name="Google Shape;6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9050" y="1299775"/>
            <a:ext cx="6085176" cy="35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Programmierung </a:t>
            </a:r>
            <a:endParaRPr/>
          </a:p>
        </p:txBody>
      </p:sp>
      <p:pic>
        <p:nvPicPr>
          <p:cNvPr id="656" name="Google Shape;6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325" y="1726500"/>
            <a:ext cx="4372951" cy="25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3"/>
          <p:cNvSpPr txBox="1">
            <a:spLocks noGrp="1"/>
          </p:cNvSpPr>
          <p:nvPr>
            <p:ph type="body" idx="1"/>
          </p:nvPr>
        </p:nvSpPr>
        <p:spPr>
          <a:xfrm>
            <a:off x="5572125" y="1680275"/>
            <a:ext cx="3196500" cy="25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Fehlerhaften Code verbessern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Code Reviews durchführen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Code erstellen (~ mittelkomplexer Code)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Tools wie CoPilot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Effizienzsteigerung bei Neuentwicklungen bis 20-30%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eafe1fb188_1_56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Erkenntnisse JetSet</a:t>
            </a:r>
            <a:endParaRPr/>
          </a:p>
        </p:txBody>
      </p:sp>
      <p:sp>
        <p:nvSpPr>
          <p:cNvPr id="663" name="Google Shape;663;g2eafe1fb188_1_565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Unterstützung bei Korrektur von Prüfungen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Lehrpersonen nutzen KI für die Inhaltserstellung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Lerncoach für diverse Bereiche (auch für Abu Leitfaden)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Grossteil der Lehrpersonen möchte KI aktiv mit den BL einsetzen (v.a. Lerncoaches)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KI bringt einen echten Mehrwert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ff645a8cc3_0_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Blended Learning Lernsettings</a:t>
            </a:r>
            <a:endParaRPr/>
          </a:p>
        </p:txBody>
      </p:sp>
      <p:pic>
        <p:nvPicPr>
          <p:cNvPr id="669" name="Google Shape;669;g2ff645a8cc3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75" y="1738428"/>
            <a:ext cx="5791050" cy="272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006e84577c_1_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Blended Learning Lernsettings</a:t>
            </a:r>
            <a:endParaRPr/>
          </a:p>
        </p:txBody>
      </p:sp>
      <p:sp>
        <p:nvSpPr>
          <p:cNvPr id="675" name="Google Shape;675;g3006e84577c_1_0"/>
          <p:cNvSpPr txBox="1"/>
          <p:nvPr/>
        </p:nvSpPr>
        <p:spPr>
          <a:xfrm>
            <a:off x="1303800" y="1597875"/>
            <a:ext cx="55026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Drei prinzipielle Lernsettings an der BBB​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</a:pPr>
            <a:r>
              <a:rPr lang="de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Lehrpersonengesteuertes Lernen (LPGL)​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</a:pPr>
            <a:r>
              <a:rPr lang="de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Begleitetes selbstorgansiertes Lernen (BGSOL)​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</a:pPr>
            <a:r>
              <a:rPr lang="de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Individuelles/selbstorganisiertes Lernen (SOL)</a:t>
            </a:r>
            <a:endParaRPr sz="1500">
              <a:highlight>
                <a:srgbClr val="F5F5F5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ff645a8cc3_0_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Warum KI im Blended Learning?</a:t>
            </a:r>
            <a:r>
              <a:rPr lang="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81" name="Google Shape;681;g2ff645a8cc3_0_6"/>
          <p:cNvSpPr txBox="1">
            <a:spLocks noGrp="1"/>
          </p:cNvSpPr>
          <p:nvPr>
            <p:ph type="body" idx="1"/>
          </p:nvPr>
        </p:nvSpPr>
        <p:spPr>
          <a:xfrm>
            <a:off x="1247875" y="1519425"/>
            <a:ext cx="7464300" cy="3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/>
              <a:t>Herausforderungen die es zu Lösen gibt: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Heterogenität der Lernenden.</a:t>
            </a:r>
            <a:endParaRPr sz="1500"/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Unterschiedliche Lernbedürfnisse und -geschwindigkeiten.</a:t>
            </a:r>
            <a:endParaRPr sz="1500"/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Begrenzte Ressourcen und Zeit für individuelle Förderung.</a:t>
            </a:r>
            <a:endParaRPr sz="1500"/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Abhängigkeit von KI</a:t>
            </a:r>
            <a:endParaRPr sz="1500"/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Datenqualität in KI-Tools</a:t>
            </a:r>
            <a:endParaRPr sz="15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ff645a8cc3_0_1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Einsatzbereiche von KI im Blended Learning</a:t>
            </a:r>
            <a:endParaRPr/>
          </a:p>
        </p:txBody>
      </p:sp>
      <p:sp>
        <p:nvSpPr>
          <p:cNvPr id="687" name="Google Shape;687;g2ff645a8cc3_0_13"/>
          <p:cNvSpPr txBox="1">
            <a:spLocks noGrp="1"/>
          </p:cNvSpPr>
          <p:nvPr>
            <p:ph type="body" idx="1"/>
          </p:nvPr>
        </p:nvSpPr>
        <p:spPr>
          <a:xfrm>
            <a:off x="1303800" y="1259750"/>
            <a:ext cx="7637400" cy="3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de" b="1"/>
              <a:t>Personalisierung des Lernens</a:t>
            </a:r>
            <a:endParaRPr sz="888"/>
          </a:p>
          <a:p>
            <a:pPr marL="914400" marR="0" lvl="0" indent="-2913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88"/>
              <a:buChar char="●"/>
            </a:pPr>
            <a:r>
              <a:rPr lang="de" sz="988"/>
              <a:t>Beispiel: KI-gestützte Lernplattformen passen Lerninhalte automatisch an den Fortschritt der Lernenden an.</a:t>
            </a:r>
            <a:endParaRPr sz="988"/>
          </a:p>
          <a:p>
            <a:pPr marL="914400" marR="0" lvl="0" indent="-2913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88"/>
              <a:buChar char="●"/>
            </a:pPr>
            <a:r>
              <a:rPr lang="de" sz="988"/>
              <a:t>Alle  Lernenden erhalten genau das, was sie brauchen, um ihre individuellen Schwächen zu überwinden und Stärken auszubauen.</a:t>
            </a:r>
            <a:endParaRPr sz="988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988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de" b="1"/>
              <a:t>Automatisiertes Feedback und Bewertung</a:t>
            </a:r>
            <a:endParaRPr sz="888"/>
          </a:p>
          <a:p>
            <a:pPr marL="914400" marR="0" lvl="0" indent="-2913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88"/>
              <a:buChar char="●"/>
            </a:pPr>
            <a:r>
              <a:rPr lang="de" sz="988"/>
              <a:t>Beispiel: KI kann Aufsätze und Aufgaben bewerten, Feedback zu Multiple-Choice-Fragen geben und Vorschläge zur Verbesserung machen.</a:t>
            </a:r>
            <a:endParaRPr sz="988"/>
          </a:p>
          <a:p>
            <a:pPr marL="914400" marR="0" lvl="0" indent="-2913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88"/>
              <a:buChar char="●"/>
            </a:pPr>
            <a:r>
              <a:rPr lang="de" sz="988"/>
              <a:t>Lehrpersonen werden entlastet und Lernende erhalten schneller Rückmeldung, was den Lernfortschritt beschleunigt.</a:t>
            </a:r>
            <a:endParaRPr sz="988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988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de" b="1"/>
              <a:t>Lernanalytik und vorausschauende Analysen</a:t>
            </a:r>
            <a:endParaRPr sz="888"/>
          </a:p>
          <a:p>
            <a:pPr marL="914400" marR="0" lvl="0" indent="-2913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88"/>
              <a:buChar char="●"/>
            </a:pPr>
            <a:r>
              <a:rPr lang="de" sz="988"/>
              <a:t>Beispiel: KI analysiert das Lernverhalten, um Schwächen frühzeitig zu erkennen und präventive Unterstützung anzubieten.</a:t>
            </a:r>
            <a:endParaRPr sz="988"/>
          </a:p>
          <a:p>
            <a:pPr marL="914400" marR="0" lvl="0" indent="-2913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88"/>
              <a:buChar char="●"/>
            </a:pPr>
            <a:r>
              <a:rPr lang="de" sz="988"/>
              <a:t>Lernenden, die Gefahr laufen, den Anschluss zu verlieren, kann sofort geholfen werden.</a:t>
            </a:r>
            <a:endParaRPr sz="988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988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de" b="1"/>
              <a:t>Lernassistent - Learn with AI</a:t>
            </a:r>
            <a:endParaRPr sz="763" b="1">
              <a:solidFill>
                <a:srgbClr val="000000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913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88"/>
              <a:buChar char="●"/>
            </a:pPr>
            <a:r>
              <a:rPr lang="de" sz="988"/>
              <a:t>Learn with AI, Lerncoach kann individuell konfiguriert werden und vermittelt nur den gewünschten Inhalt. </a:t>
            </a:r>
            <a:endParaRPr sz="988"/>
          </a:p>
          <a:p>
            <a:pPr marL="914400" marR="0" lvl="0" indent="-29134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88"/>
              <a:buChar char="●"/>
            </a:pPr>
            <a:r>
              <a:rPr lang="de" sz="988"/>
              <a:t>Lernende erhalten jederzeit Unterstützung und Feedback, was die Selbstorganisation und Motivation steigert.</a:t>
            </a:r>
            <a:endParaRPr sz="863">
              <a:solidFill>
                <a:srgbClr val="000000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912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eafe1fb188_2_5"/>
          <p:cNvSpPr txBox="1">
            <a:spLocks noGrp="1"/>
          </p:cNvSpPr>
          <p:nvPr>
            <p:ph type="title"/>
          </p:nvPr>
        </p:nvSpPr>
        <p:spPr>
          <a:xfrm>
            <a:off x="1282950" y="5912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Über uns</a:t>
            </a:r>
            <a:endParaRPr/>
          </a:p>
        </p:txBody>
      </p:sp>
      <p:pic>
        <p:nvPicPr>
          <p:cNvPr id="552" name="Google Shape;552;g2eafe1fb188_2_5" descr="Ein Bild, das Person, Menschliches Gesicht, Lächeln, Man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513" y="1720825"/>
            <a:ext cx="974700" cy="974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3" name="Google Shape;553;g2eafe1fb188_2_5"/>
          <p:cNvSpPr txBox="1"/>
          <p:nvPr/>
        </p:nvSpPr>
        <p:spPr>
          <a:xfrm>
            <a:off x="3009898" y="1672228"/>
            <a:ext cx="28809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Michel Schlatter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Dozent für Künstliche Intelligenz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Leiter KI-LAB an der Berufsschule Baden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ICT-Lehrperson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Gründer AIVANTAGE GmbH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IPA-Experte</a:t>
            </a: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g2eafe1fb188_2_5"/>
          <p:cNvPicPr preferRelativeResize="0"/>
          <p:nvPr/>
        </p:nvPicPr>
        <p:blipFill rotWithShape="1">
          <a:blip r:embed="rId4">
            <a:alphaModFix/>
          </a:blip>
          <a:srcRect t="620" b="-620"/>
          <a:stretch/>
        </p:blipFill>
        <p:spPr>
          <a:xfrm>
            <a:off x="1498363" y="3240125"/>
            <a:ext cx="974700" cy="974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5" name="Google Shape;555;g2eafe1fb188_2_5"/>
          <p:cNvSpPr txBox="1"/>
          <p:nvPr/>
        </p:nvSpPr>
        <p:spPr>
          <a:xfrm>
            <a:off x="3077748" y="3191528"/>
            <a:ext cx="2880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500" b="1">
                <a:latin typeface="Calibri"/>
                <a:ea typeface="Calibri"/>
                <a:cs typeface="Calibri"/>
                <a:sym typeface="Calibri"/>
              </a:rPr>
              <a:t>Lorena Zovkic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000">
                <a:latin typeface="Calibri"/>
                <a:ea typeface="Calibri"/>
                <a:cs typeface="Calibri"/>
                <a:sym typeface="Calibri"/>
              </a:rPr>
              <a:t>Projektleiterin Blended Learning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000">
                <a:latin typeface="Calibri"/>
                <a:ea typeface="Calibri"/>
                <a:cs typeface="Calibri"/>
                <a:sym typeface="Calibri"/>
              </a:rPr>
              <a:t>ICT-Lehrperson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lang="de" sz="1000">
                <a:latin typeface="Calibri"/>
                <a:ea typeface="Calibri"/>
                <a:cs typeface="Calibri"/>
                <a:sym typeface="Calibri"/>
              </a:rPr>
            </a:br>
            <a:r>
              <a:rPr lang="de" sz="1000">
                <a:latin typeface="Calibri"/>
                <a:ea typeface="Calibri"/>
                <a:cs typeface="Calibri"/>
                <a:sym typeface="Calibri"/>
              </a:rPr>
              <a:t>IT-Projektleiterin Bio Partner Schweiz AG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ff645a8cc3_0_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de"/>
              <a:t>Learnings aus der Lernlandschaft</a:t>
            </a:r>
            <a:endParaRPr/>
          </a:p>
        </p:txBody>
      </p:sp>
      <p:sp>
        <p:nvSpPr>
          <p:cNvPr id="693" name="Google Shape;693;g2ff645a8cc3_0_26"/>
          <p:cNvSpPr txBox="1">
            <a:spLocks noGrp="1"/>
          </p:cNvSpPr>
          <p:nvPr>
            <p:ph type="body" idx="1"/>
          </p:nvPr>
        </p:nvSpPr>
        <p:spPr>
          <a:xfrm>
            <a:off x="972900" y="1597875"/>
            <a:ext cx="70305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914400" marR="0" lvl="0" indent="-3049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b="1"/>
              <a:t>Effizienzsteigerung </a:t>
            </a:r>
            <a:br>
              <a:rPr lang="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/>
              <a:t>KI kann Routineaufgaben wie die Bewertung oder die Analyse des Lernfortschritts automatisieren, sodass Lehrpersonen mehr Zeit für den persönlichen Kontakt und die individuelle Förderung haben.</a:t>
            </a:r>
            <a:br>
              <a:rPr lang="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/>
          </a:p>
          <a:p>
            <a:pPr marL="914400" marR="0" lvl="0" indent="-3049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b="1"/>
              <a:t>Bessere Entscheidungsgrundlagen</a:t>
            </a:r>
            <a:br>
              <a:rPr lang="de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/>
              <a:t>Lehrpersonen erhalten durch KI-gestützte Analysen wertvolle Daten, die sie nutzen können, um gezielt auf die Bedürfnisse ihrer Schüler einzugehen.</a:t>
            </a:r>
            <a:endParaRPr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-3049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b="1"/>
              <a:t>Flexibilitä</a:t>
            </a:r>
            <a:r>
              <a:rPr lang="de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br>
              <a:rPr lang="de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/>
              <a:t> Lernende können in ihrem eigenen Tempo und zu selbst gewählten Zeiten lernen, wodurch sich der Lernprozess besser in ihren Alltag integrieren lässt.</a:t>
            </a:r>
            <a:endParaRPr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-3049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b="1"/>
              <a:t>Praxisbezug</a:t>
            </a:r>
            <a:endParaRPr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Im Praxisalltag werden KI-Kompetenzen verlangt. </a:t>
            </a:r>
            <a:br>
              <a:rPr lang="de"/>
            </a:b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ff645a8cc3_0_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de"/>
              <a:t>Ziele durch KI im Blended Learning</a:t>
            </a:r>
            <a:endParaRPr/>
          </a:p>
        </p:txBody>
      </p:sp>
      <p:sp>
        <p:nvSpPr>
          <p:cNvPr id="699" name="Google Shape;699;g2ff645a8cc3_0_0"/>
          <p:cNvSpPr txBox="1">
            <a:spLocks noGrp="1"/>
          </p:cNvSpPr>
          <p:nvPr>
            <p:ph type="body" idx="1"/>
          </p:nvPr>
        </p:nvSpPr>
        <p:spPr>
          <a:xfrm>
            <a:off x="1303800" y="1352075"/>
            <a:ext cx="70305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Individualisierung und Flexibilisierung des Lernens</a:t>
            </a:r>
            <a:endParaRPr sz="1500"/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Effizienzsteigerung: </a:t>
            </a:r>
            <a:endParaRPr sz="1500"/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Motivation und Engagement: </a:t>
            </a:r>
            <a:endParaRPr sz="1500"/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Chancengleichheit: </a:t>
            </a:r>
            <a:endParaRPr sz="1500"/>
          </a:p>
          <a:p>
            <a:pPr marL="9144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Stärkung von Selbststeuerung und Verantwortung: </a:t>
            </a:r>
            <a:br>
              <a:rPr lang="de" sz="1500"/>
            </a:br>
            <a:endParaRPr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f2cc382c61_0_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05" name="Google Shape;705;g2f2cc382c61_0_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706" name="Google Shape;706;g2f2cc382c61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98" y="396250"/>
            <a:ext cx="8694200" cy="421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D317777-C239-72BF-C0D9-A3314D7A58CF}"/>
              </a:ext>
            </a:extLst>
          </p:cNvPr>
          <p:cNvSpPr txBox="1"/>
          <p:nvPr/>
        </p:nvSpPr>
        <p:spPr>
          <a:xfrm>
            <a:off x="224898" y="46199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4"/>
              </a:rPr>
              <a:t>https://learn-with.ai</a:t>
            </a:r>
            <a:endParaRPr lang="de-C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f796fc1e0b_0_27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12" name="Google Shape;712;g2f796fc1e0b_0_27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713" name="Google Shape;713;g2f796fc1e0b_0_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124" y="2345187"/>
            <a:ext cx="8289751" cy="18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17118FD-7BB3-7519-93CC-504AC7083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24" y="1704695"/>
            <a:ext cx="3200400" cy="6667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FB4C028-C199-3362-05CA-4E39D5D2AB8B}"/>
              </a:ext>
            </a:extLst>
          </p:cNvPr>
          <p:cNvSpPr txBox="1"/>
          <p:nvPr/>
        </p:nvSpPr>
        <p:spPr>
          <a:xfrm>
            <a:off x="427124" y="466311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5"/>
              </a:rPr>
              <a:t>https://learn-with.ai</a:t>
            </a:r>
            <a:endParaRPr lang="de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006c2f5cda_0_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Neustes Modell “Strawberry” oder “o1” OpenAI</a:t>
            </a:r>
            <a:endParaRPr/>
          </a:p>
        </p:txBody>
      </p:sp>
      <p:pic>
        <p:nvPicPr>
          <p:cNvPr id="719" name="Google Shape;719;g3006c2f5cda_0_3"/>
          <p:cNvPicPr preferRelativeResize="0"/>
          <p:nvPr/>
        </p:nvPicPr>
        <p:blipFill rotWithShape="1">
          <a:blip r:embed="rId3">
            <a:alphaModFix/>
          </a:blip>
          <a:srcRect l="65568"/>
          <a:stretch/>
        </p:blipFill>
        <p:spPr>
          <a:xfrm>
            <a:off x="1180978" y="2122388"/>
            <a:ext cx="2447125" cy="27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g3006c2f5cda_0_3"/>
          <p:cNvPicPr preferRelativeResize="0"/>
          <p:nvPr/>
        </p:nvPicPr>
        <p:blipFill rotWithShape="1">
          <a:blip r:embed="rId4">
            <a:alphaModFix/>
          </a:blip>
          <a:srcRect t="4214"/>
          <a:stretch/>
        </p:blipFill>
        <p:spPr>
          <a:xfrm>
            <a:off x="4572000" y="1735163"/>
            <a:ext cx="3346545" cy="31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g3006c2f5cda_0_3"/>
          <p:cNvSpPr txBox="1"/>
          <p:nvPr/>
        </p:nvSpPr>
        <p:spPr>
          <a:xfrm>
            <a:off x="1092825" y="1417950"/>
            <a:ext cx="2886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198 extrem schwierige Fragen zu Biologie, Physik und Chemie (Google-Proof)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2" name="Google Shape;722;g3006c2f5cda_0_3"/>
          <p:cNvSpPr txBox="1"/>
          <p:nvPr/>
        </p:nvSpPr>
        <p:spPr>
          <a:xfrm>
            <a:off x="4839150" y="1417950"/>
            <a:ext cx="31935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Simulierte klinische Umgebung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eafe1fb188_1_55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28" name="Google Shape;728;g2eafe1fb188_1_55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729" name="Google Shape;729;g2eafe1fb188_1_559" descr="Say hello to GPT-4o, our new flagship model which can reason across audio, vision, and text in real time. Featuring Sal and Imran Khan from  @khanacademy&#10;&#10;Learn more here: https://www.openai.com/index/hello-gpt-4o/" title="Math problems with GPT-4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376" y="161474"/>
            <a:ext cx="8569825" cy="48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2ffd3a1e64b_0_6"/>
          <p:cNvSpPr txBox="1">
            <a:spLocks noGrp="1"/>
          </p:cNvSpPr>
          <p:nvPr>
            <p:ph type="title"/>
          </p:nvPr>
        </p:nvSpPr>
        <p:spPr>
          <a:xfrm>
            <a:off x="1282950" y="5912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"/>
              <a:t>Starten wir gemeinsam den Wandel!</a:t>
            </a:r>
            <a:br>
              <a:rPr lang="de"/>
            </a:br>
            <a:r>
              <a:rPr lang="de"/>
              <a:t>Wir freuen uns auf Ihre Fragen</a:t>
            </a:r>
            <a:endParaRPr/>
          </a:p>
        </p:txBody>
      </p:sp>
      <p:pic>
        <p:nvPicPr>
          <p:cNvPr id="735" name="Google Shape;735;g2ffd3a1e64b_0_6" descr="Ein Bild, das Person, Menschliches Gesicht, Lächeln, Man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488" y="1888550"/>
            <a:ext cx="974700" cy="974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36" name="Google Shape;736;g2ffd3a1e64b_0_6"/>
          <p:cNvSpPr txBox="1"/>
          <p:nvPr/>
        </p:nvSpPr>
        <p:spPr>
          <a:xfrm>
            <a:off x="3023873" y="2220953"/>
            <a:ext cx="2880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michel.schlatter@bbbaden.ch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7" name="Google Shape;737;g2ffd3a1e64b_0_6"/>
          <p:cNvPicPr preferRelativeResize="0"/>
          <p:nvPr/>
        </p:nvPicPr>
        <p:blipFill rotWithShape="1">
          <a:blip r:embed="rId5">
            <a:alphaModFix/>
          </a:blip>
          <a:srcRect t="620" b="-620"/>
          <a:stretch/>
        </p:blipFill>
        <p:spPr>
          <a:xfrm>
            <a:off x="1512338" y="3407850"/>
            <a:ext cx="974700" cy="974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38" name="Google Shape;738;g2ffd3a1e64b_0_6"/>
          <p:cNvSpPr txBox="1"/>
          <p:nvPr/>
        </p:nvSpPr>
        <p:spPr>
          <a:xfrm>
            <a:off x="3091723" y="3359253"/>
            <a:ext cx="2880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" sz="1500" b="1">
                <a:latin typeface="Calibri"/>
                <a:ea typeface="Calibri"/>
                <a:cs typeface="Calibri"/>
                <a:sym typeface="Calibri"/>
              </a:rPr>
              <a:t>Lorena Zovkic</a:t>
            </a:r>
            <a:br>
              <a:rPr lang="de" sz="1000">
                <a:latin typeface="Calibri"/>
                <a:ea typeface="Calibri"/>
                <a:cs typeface="Calibri"/>
                <a:sym typeface="Calibri"/>
              </a:rPr>
            </a:br>
            <a:r>
              <a:rPr lang="de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lorena.zovkic@bbbaden.ch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g2ffd3a1e64b_0_6"/>
          <p:cNvSpPr txBox="1"/>
          <p:nvPr/>
        </p:nvSpPr>
        <p:spPr>
          <a:xfrm>
            <a:off x="3072000" y="19832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>
                <a:latin typeface="Calibri"/>
                <a:ea typeface="Calibri"/>
                <a:cs typeface="Calibri"/>
                <a:sym typeface="Calibri"/>
              </a:rPr>
              <a:t>Michel Schlatter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f2cc382c61_0_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Blended Learning und KI</a:t>
            </a:r>
            <a:endParaRPr/>
          </a:p>
        </p:txBody>
      </p:sp>
      <p:sp>
        <p:nvSpPr>
          <p:cNvPr id="745" name="Google Shape;745;g2f2cc382c61_0_0"/>
          <p:cNvSpPr txBox="1">
            <a:spLocks noGrp="1"/>
          </p:cNvSpPr>
          <p:nvPr>
            <p:ph type="body" idx="1"/>
          </p:nvPr>
        </p:nvSpPr>
        <p:spPr>
          <a:xfrm>
            <a:off x="1303800" y="1374950"/>
            <a:ext cx="7464300" cy="30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/>
              <a:t>Blended Learning kombiniert die Vorteile des klassischen Präsenzunterricht und E-Learning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b="1"/>
              <a:t>Förderung </a:t>
            </a:r>
            <a:r>
              <a:rPr lang="de"/>
              <a:t>von </a:t>
            </a:r>
            <a:r>
              <a:rPr lang="de" b="1"/>
              <a:t>selbstorganisiertes Lernen</a:t>
            </a:r>
            <a:r>
              <a:rPr lang="de"/>
              <a:t> (SOL) im Programmierunterricht.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Ein Teil der </a:t>
            </a:r>
            <a:r>
              <a:rPr lang="de" b="1"/>
              <a:t>Lernenden planen selbständig</a:t>
            </a:r>
            <a:r>
              <a:rPr lang="de"/>
              <a:t>, wann sie was lernen und </a:t>
            </a:r>
            <a:r>
              <a:rPr lang="de" b="1"/>
              <a:t>lernen selbständig</a:t>
            </a:r>
            <a:r>
              <a:rPr lang="de"/>
              <a:t>.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b="1"/>
              <a:t>KI-Lerncoaches unterstützen</a:t>
            </a:r>
            <a:r>
              <a:rPr lang="de"/>
              <a:t> die </a:t>
            </a:r>
            <a:r>
              <a:rPr lang="de" b="1"/>
              <a:t>Lernenden</a:t>
            </a:r>
            <a:endParaRPr b="1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b="1"/>
              <a:t>Unterstützungsbedarf </a:t>
            </a:r>
            <a:r>
              <a:rPr lang="de"/>
              <a:t>kann </a:t>
            </a:r>
            <a:r>
              <a:rPr lang="de" b="1"/>
              <a:t>jederzeit </a:t>
            </a:r>
            <a:r>
              <a:rPr lang="de"/>
              <a:t>bei den </a:t>
            </a:r>
            <a:r>
              <a:rPr lang="de" b="1"/>
              <a:t>Lehrpersonen </a:t>
            </a:r>
            <a:r>
              <a:rPr lang="de"/>
              <a:t>eingeholt werden.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/>
              <a:t>Vorteile: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Durch die KI-Lerncoaches bleibt den </a:t>
            </a:r>
            <a:r>
              <a:rPr lang="de" b="1"/>
              <a:t>Lehrpersonen mehr Zeit</a:t>
            </a:r>
            <a:r>
              <a:rPr lang="de"/>
              <a:t> für die </a:t>
            </a:r>
            <a:r>
              <a:rPr lang="de" b="1"/>
              <a:t>individuelle Betreuung</a:t>
            </a:r>
            <a:endParaRPr b="1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Die Lernenden haben </a:t>
            </a:r>
            <a:r>
              <a:rPr lang="de" b="1"/>
              <a:t>24/7 </a:t>
            </a:r>
            <a:r>
              <a:rPr lang="de"/>
              <a:t>einen “</a:t>
            </a:r>
            <a:r>
              <a:rPr lang="de" b="1"/>
              <a:t>Ansprechpartner</a:t>
            </a:r>
            <a:r>
              <a:rPr lang="de"/>
              <a:t>” zur Verfügung (“1:1 Betreuung”)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Das </a:t>
            </a:r>
            <a:r>
              <a:rPr lang="de" b="1"/>
              <a:t>Selbstlernen </a:t>
            </a:r>
            <a:r>
              <a:rPr lang="de"/>
              <a:t>und das </a:t>
            </a:r>
            <a:r>
              <a:rPr lang="de" b="1"/>
              <a:t>lebenslange Lernen</a:t>
            </a:r>
            <a:r>
              <a:rPr lang="de"/>
              <a:t> wird gefördert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Die </a:t>
            </a:r>
            <a:r>
              <a:rPr lang="de" b="1"/>
              <a:t>Lernenden lernen</a:t>
            </a:r>
            <a:r>
              <a:rPr lang="de"/>
              <a:t>, wie </a:t>
            </a:r>
            <a:r>
              <a:rPr lang="de" b="1"/>
              <a:t>KI </a:t>
            </a:r>
            <a:r>
              <a:rPr lang="de"/>
              <a:t>sie auch später im </a:t>
            </a:r>
            <a:r>
              <a:rPr lang="de" b="1"/>
              <a:t>Berufsalltag </a:t>
            </a:r>
            <a:r>
              <a:rPr lang="de"/>
              <a:t>und beim </a:t>
            </a:r>
            <a:r>
              <a:rPr lang="de" b="1"/>
              <a:t>Lernen unterstützen </a:t>
            </a:r>
            <a:r>
              <a:rPr lang="de"/>
              <a:t>kann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eafe1fb188_1_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Begrifflichkeiten</a:t>
            </a:r>
            <a:endParaRPr/>
          </a:p>
        </p:txBody>
      </p:sp>
      <p:sp>
        <p:nvSpPr>
          <p:cNvPr id="561" name="Google Shape;561;g2eafe1fb188_1_0"/>
          <p:cNvSpPr txBox="1">
            <a:spLocks noGrp="1"/>
          </p:cNvSpPr>
          <p:nvPr>
            <p:ph type="body" idx="1"/>
          </p:nvPr>
        </p:nvSpPr>
        <p:spPr>
          <a:xfrm>
            <a:off x="1303800" y="1431475"/>
            <a:ext cx="7159800" cy="3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 sz="1400" b="1">
                <a:solidFill>
                  <a:srgbClr val="000000"/>
                </a:solidFill>
              </a:rPr>
              <a:t>Generative AI</a:t>
            </a:r>
            <a:endParaRPr sz="1400" b="1">
              <a:solidFill>
                <a:srgbClr val="000000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Erschafft etwas neues wie Bilder (Dall-E) oder Texte (ChatGPT)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 sz="1400" b="1">
                <a:solidFill>
                  <a:srgbClr val="000000"/>
                </a:solidFill>
              </a:rPr>
              <a:t>Pretrained</a:t>
            </a:r>
            <a:endParaRPr sz="1400" b="1">
              <a:solidFill>
                <a:srgbClr val="000000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Vortrainiert, kann schon «etwas»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 sz="1400" b="1">
                <a:solidFill>
                  <a:srgbClr val="000000"/>
                </a:solidFill>
              </a:rPr>
              <a:t>Transformer</a:t>
            </a:r>
            <a:endParaRPr sz="1400" b="1">
              <a:solidFill>
                <a:srgbClr val="000000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Modell/ Architektur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 sz="1400" b="1">
                <a:solidFill>
                  <a:srgbClr val="000000"/>
                </a:solidFill>
              </a:rPr>
              <a:t>Language Modelle</a:t>
            </a:r>
            <a:endParaRPr sz="1400" b="1">
              <a:solidFill>
                <a:srgbClr val="000000"/>
              </a:solidFill>
            </a:endParaRPr>
          </a:p>
          <a:p>
            <a:pPr marL="903287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Eine KI, welche menschliche Texte versteht, verarbeitet und erstellt</a:t>
            </a:r>
            <a:endParaRPr sz="1400">
              <a:solidFill>
                <a:srgbClr val="000000"/>
              </a:solidFill>
            </a:endParaRPr>
          </a:p>
          <a:p>
            <a:pPr marL="903287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ChatGPT (OpenAI)</a:t>
            </a:r>
            <a:endParaRPr sz="1400">
              <a:solidFill>
                <a:srgbClr val="000000"/>
              </a:solidFill>
            </a:endParaRPr>
          </a:p>
          <a:p>
            <a:pPr marL="1170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de" sz="1400">
                <a:solidFill>
                  <a:srgbClr val="000000"/>
                </a:solidFill>
              </a:rPr>
              <a:t>GPT 3.5</a:t>
            </a:r>
            <a:endParaRPr sz="1400">
              <a:solidFill>
                <a:srgbClr val="000000"/>
              </a:solidFill>
            </a:endParaRPr>
          </a:p>
          <a:p>
            <a:pPr marL="1170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de" sz="1400">
                <a:solidFill>
                  <a:srgbClr val="000000"/>
                </a:solidFill>
              </a:rPr>
              <a:t>GPT 4.0</a:t>
            </a:r>
            <a:endParaRPr sz="1400">
              <a:solidFill>
                <a:srgbClr val="000000"/>
              </a:solidFill>
            </a:endParaRPr>
          </a:p>
          <a:p>
            <a:pPr marL="903287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Bard/ Gemini  (Google)</a:t>
            </a:r>
            <a:endParaRPr sz="1400">
              <a:solidFill>
                <a:srgbClr val="000000"/>
              </a:solidFill>
            </a:endParaRPr>
          </a:p>
          <a:p>
            <a:pPr marL="903287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Claude.ai</a:t>
            </a:r>
            <a:endParaRPr sz="1400">
              <a:solidFill>
                <a:srgbClr val="000000"/>
              </a:solidFill>
            </a:endParaRPr>
          </a:p>
          <a:p>
            <a:pPr marL="903287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Open-Source Modelle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080"/>
              <a:buNone/>
            </a:pPr>
            <a:endParaRPr sz="1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eafe1fb188_1_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Begrifflichkeiten</a:t>
            </a:r>
            <a:endParaRPr/>
          </a:p>
        </p:txBody>
      </p:sp>
      <p:sp>
        <p:nvSpPr>
          <p:cNvPr id="567" name="Google Shape;567;g2eafe1fb188_1_5"/>
          <p:cNvSpPr txBox="1">
            <a:spLocks noGrp="1"/>
          </p:cNvSpPr>
          <p:nvPr>
            <p:ph type="body" idx="1"/>
          </p:nvPr>
        </p:nvSpPr>
        <p:spPr>
          <a:xfrm>
            <a:off x="1201800" y="1521625"/>
            <a:ext cx="72345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r>
              <a:rPr lang="de" sz="2000" b="1">
                <a:solidFill>
                  <a:srgbClr val="000000"/>
                </a:solidFill>
              </a:rPr>
              <a:t>Prompt</a:t>
            </a:r>
            <a:endParaRPr sz="2000" b="1">
              <a:solidFill>
                <a:srgbClr val="000000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de" sz="2000">
                <a:solidFill>
                  <a:srgbClr val="000000"/>
                </a:solidFill>
              </a:rPr>
              <a:t>Anweisung für das Language Model</a:t>
            </a:r>
            <a:endParaRPr sz="2000">
              <a:solidFill>
                <a:srgbClr val="000000"/>
              </a:solidFill>
            </a:endParaRPr>
          </a:p>
          <a:p>
            <a:pPr marL="13716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de" sz="2000">
                <a:solidFill>
                  <a:srgbClr val="000000"/>
                </a:solidFill>
              </a:rPr>
              <a:t>“Bitte erstelle eine Liste mit den Kernaussagen und fasse danach den folgenden Text zusammen : </a:t>
            </a:r>
            <a:r>
              <a:rPr lang="de" sz="2000" b="1">
                <a:solidFill>
                  <a:srgbClr val="000000"/>
                </a:solidFill>
              </a:rPr>
              <a:t>[Text]</a:t>
            </a:r>
            <a:r>
              <a:rPr lang="de" sz="2000">
                <a:solidFill>
                  <a:srgbClr val="000000"/>
                </a:solidFill>
              </a:rPr>
              <a:t>”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r>
              <a:rPr lang="de" sz="2000" b="1">
                <a:solidFill>
                  <a:srgbClr val="000000"/>
                </a:solidFill>
              </a:rPr>
              <a:t>Kontext</a:t>
            </a:r>
            <a:endParaRPr sz="2000" b="1">
              <a:solidFill>
                <a:srgbClr val="000000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de" sz="2000">
                <a:solidFill>
                  <a:srgbClr val="000000"/>
                </a:solidFill>
              </a:rPr>
              <a:t>Chatverlauf </a:t>
            </a:r>
            <a:endParaRPr sz="2000">
              <a:solidFill>
                <a:srgbClr val="000000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de" sz="2000">
                <a:solidFill>
                  <a:srgbClr val="000000"/>
                </a:solidFill>
              </a:rPr>
              <a:t>Informationen die das Modell nicht kennt (z.B. aus einem Fachbuch)</a:t>
            </a:r>
            <a:endParaRPr sz="2000">
              <a:solidFill>
                <a:srgbClr val="000000"/>
              </a:solidFill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857"/>
              <a:buNone/>
            </a:pPr>
            <a:r>
              <a:rPr lang="de" sz="2000" b="1">
                <a:solidFill>
                  <a:srgbClr val="000000"/>
                </a:solidFill>
              </a:rPr>
              <a:t>Knowledge Cutoff</a:t>
            </a:r>
            <a:endParaRPr sz="2000" b="1">
              <a:solidFill>
                <a:srgbClr val="000000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de" sz="2000">
                <a:solidFill>
                  <a:srgbClr val="000000"/>
                </a:solidFill>
              </a:rPr>
              <a:t>Informationsstand (Datum) des Modells</a:t>
            </a:r>
            <a:endParaRPr sz="2000">
              <a:solidFill>
                <a:srgbClr val="000000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de" sz="2000">
                <a:solidFill>
                  <a:srgbClr val="000000"/>
                </a:solidFill>
              </a:rPr>
              <a:t>Jan. 2022 (GPT-3.5) | April 2023 (GPT-4o) | Dez. 2023 (GPT-4)</a:t>
            </a:r>
            <a:endParaRPr sz="2000">
              <a:solidFill>
                <a:srgbClr val="000000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de" sz="2000">
                <a:solidFill>
                  <a:srgbClr val="000000"/>
                </a:solidFill>
              </a:rPr>
              <a:t>Umgehung: Informationen im Prompt mitgeben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29032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eafe1fb188_1_27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Vergleich</a:t>
            </a:r>
            <a:endParaRPr/>
          </a:p>
        </p:txBody>
      </p:sp>
      <p:sp>
        <p:nvSpPr>
          <p:cNvPr id="573" name="Google Shape;573;g2eafe1fb188_1_278"/>
          <p:cNvSpPr txBox="1">
            <a:spLocks noGrp="1"/>
          </p:cNvSpPr>
          <p:nvPr>
            <p:ph type="body" idx="1"/>
          </p:nvPr>
        </p:nvSpPr>
        <p:spPr>
          <a:xfrm>
            <a:off x="5183892" y="2038861"/>
            <a:ext cx="3786000" cy="2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 sz="1100" b="1"/>
              <a:t>Prüfungsresultate von GPT-3.5 und GPT-4:</a:t>
            </a:r>
            <a:br>
              <a:rPr lang="de" sz="1100"/>
            </a:br>
            <a:endParaRPr sz="1100"/>
          </a:p>
          <a:p>
            <a:pPr marL="457200" lvl="0" indent="-29257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de" sz="1050"/>
              <a:t>USABO 2020: USA Biologie-Olympiade 2020: </a:t>
            </a:r>
            <a:endParaRPr sz="1050"/>
          </a:p>
          <a:p>
            <a:pPr marL="914400" lvl="1" indent="-2827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de" sz="1050"/>
              <a:t>GPT-3.5 ist besser als </a:t>
            </a:r>
            <a:r>
              <a:rPr lang="de" sz="1050" b="1"/>
              <a:t>30%</a:t>
            </a:r>
            <a:r>
              <a:rPr lang="de" sz="1050"/>
              <a:t> der Teilnehmer</a:t>
            </a:r>
            <a:endParaRPr sz="1050"/>
          </a:p>
          <a:p>
            <a:pPr marL="914400" lvl="1" indent="-2827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de" sz="1050"/>
              <a:t>GPT-4 ist besser als </a:t>
            </a:r>
            <a:r>
              <a:rPr lang="de" sz="1050" b="1"/>
              <a:t>98% </a:t>
            </a:r>
            <a:r>
              <a:rPr lang="de" sz="1050"/>
              <a:t>der Teilnehmer</a:t>
            </a:r>
            <a:endParaRPr sz="1050"/>
          </a:p>
          <a:p>
            <a:pPr marL="457200" lvl="0" indent="-29257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de" sz="1050"/>
              <a:t>GRE Microeconomics: Prüfung in Mikroökonomie</a:t>
            </a:r>
            <a:endParaRPr sz="1050"/>
          </a:p>
          <a:p>
            <a:pPr marL="914400" lvl="1" indent="-2827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de" sz="1050"/>
              <a:t>GPT-3.5 ist besser als </a:t>
            </a:r>
            <a:r>
              <a:rPr lang="de" sz="1050" b="1"/>
              <a:t>22%</a:t>
            </a:r>
            <a:r>
              <a:rPr lang="de" sz="1050"/>
              <a:t> der Teilnehmer</a:t>
            </a:r>
            <a:endParaRPr sz="1050"/>
          </a:p>
          <a:p>
            <a:pPr marL="914400" lvl="1" indent="-2827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de" sz="1050"/>
              <a:t>GPT-4 ist besser als </a:t>
            </a:r>
            <a:r>
              <a:rPr lang="de" sz="1050" b="1"/>
              <a:t>80%</a:t>
            </a:r>
            <a:r>
              <a:rPr lang="de" sz="1050"/>
              <a:t> der Teilnehmer</a:t>
            </a:r>
            <a:endParaRPr sz="1050"/>
          </a:p>
          <a:p>
            <a:pPr marL="457200" lvl="0" indent="-29257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de" sz="1050"/>
              <a:t>Uniform Bar Exam: Standardisierte Anwaltsprüfung</a:t>
            </a:r>
            <a:endParaRPr sz="1050"/>
          </a:p>
          <a:p>
            <a:pPr marL="914400" lvl="1" indent="-2827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de" sz="1050"/>
              <a:t>GPT-3.5 ist besser als </a:t>
            </a:r>
            <a:r>
              <a:rPr lang="de" sz="1050" b="1"/>
              <a:t>10% </a:t>
            </a:r>
            <a:r>
              <a:rPr lang="de" sz="1050"/>
              <a:t>der Teilnehmer</a:t>
            </a:r>
            <a:endParaRPr sz="1050"/>
          </a:p>
          <a:p>
            <a:pPr marL="914400" lvl="1" indent="-2827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de" sz="1050"/>
              <a:t>GPT-4 ist besser als </a:t>
            </a:r>
            <a:r>
              <a:rPr lang="de" sz="1050" b="1"/>
              <a:t>90%</a:t>
            </a:r>
            <a:r>
              <a:rPr lang="de" sz="1050"/>
              <a:t> der Teilnehmer</a:t>
            </a:r>
            <a:endParaRPr sz="10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 sz="1100"/>
              <a:t>*Ein Perzentil von 75 bedeutet, dass ein Testteilnehmer gleich gut oder besser abgeschnitten hat als 75% der anderen Prüfungsteilnehmer. Mit anderen Worten, 25% der Teilnehmer hatten ein besseres Ergebnis, und der Teilnehmer liegt im oberen Viertel der Ergebnisverteilung.</a:t>
            </a:r>
            <a:endParaRPr sz="1100"/>
          </a:p>
        </p:txBody>
      </p:sp>
      <p:pic>
        <p:nvPicPr>
          <p:cNvPr id="574" name="Google Shape;574;g2eafe1fb188_1_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23" y="1621772"/>
            <a:ext cx="4515901" cy="33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g2eafe1fb188_1_278"/>
          <p:cNvSpPr txBox="1"/>
          <p:nvPr/>
        </p:nvSpPr>
        <p:spPr>
          <a:xfrm>
            <a:off x="553254" y="4736348"/>
            <a:ext cx="451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de" sz="600" b="0" i="0" u="none" strike="noStrike" cap="none">
                <a:solidFill>
                  <a:srgbClr val="A5A5A5"/>
                </a:solidFill>
                <a:latin typeface="Nunito"/>
                <a:ea typeface="Nunito"/>
                <a:cs typeface="Nunito"/>
                <a:sym typeface="Nunito"/>
              </a:rPr>
              <a:t>Quelle: https://openai.com/research/gpt-4</a:t>
            </a:r>
            <a:endParaRPr sz="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eafe1fb188_1_55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KI-LAB an der BBB</a:t>
            </a:r>
            <a:endParaRPr/>
          </a:p>
        </p:txBody>
      </p:sp>
      <p:sp>
        <p:nvSpPr>
          <p:cNvPr id="581" name="Google Shape;581;g2eafe1fb188_1_554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 sz="1800" b="1"/>
              <a:t>Workshops </a:t>
            </a:r>
            <a:r>
              <a:rPr lang="de" sz="1800"/>
              <a:t>zu </a:t>
            </a:r>
            <a:r>
              <a:rPr lang="de" sz="1800" b="1"/>
              <a:t>AI Grundlagen</a:t>
            </a:r>
            <a:r>
              <a:rPr lang="de" sz="1800"/>
              <a:t> mit den Lehrpersonen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 sz="1800"/>
              <a:t>Einführung von </a:t>
            </a:r>
            <a:r>
              <a:rPr lang="de" sz="1800" b="1"/>
              <a:t>KI-Tools</a:t>
            </a:r>
            <a:r>
              <a:rPr lang="de" sz="1800"/>
              <a:t> für Lehrpersonen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 sz="1800" b="1"/>
              <a:t>Fächerspezifische Schulung </a:t>
            </a:r>
            <a:r>
              <a:rPr lang="de" sz="1800"/>
              <a:t>der Lehrpersonen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 sz="1800"/>
              <a:t>Wissen kompakt: </a:t>
            </a:r>
            <a:r>
              <a:rPr lang="de" sz="1800" b="1"/>
              <a:t>Kurze Lernvideos</a:t>
            </a:r>
            <a:r>
              <a:rPr lang="de" sz="1800"/>
              <a:t> für neue Lehrpersonen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 sz="1800"/>
              <a:t>Kontrollierte Einführung von ersten </a:t>
            </a:r>
            <a:r>
              <a:rPr lang="de" sz="1800" b="1"/>
              <a:t>KI-Lerncoaches</a:t>
            </a:r>
            <a:r>
              <a:rPr lang="de" sz="1800"/>
              <a:t> zusammen mit dem </a:t>
            </a:r>
            <a:r>
              <a:rPr lang="de" sz="1800" b="1"/>
              <a:t>BBBlended-Learning Team</a:t>
            </a:r>
            <a:endParaRPr sz="1800" b="1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"/>
          <p:cNvSpPr txBox="1">
            <a:spLocks noGrp="1"/>
          </p:cNvSpPr>
          <p:nvPr>
            <p:ph type="title"/>
          </p:nvPr>
        </p:nvSpPr>
        <p:spPr>
          <a:xfrm>
            <a:off x="1331625" y="44165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Einordnung der Auswirkungen</a:t>
            </a:r>
            <a:endParaRPr/>
          </a:p>
        </p:txBody>
      </p:sp>
      <p:sp>
        <p:nvSpPr>
          <p:cNvPr id="587" name="Google Shape;587;p2"/>
          <p:cNvSpPr txBox="1"/>
          <p:nvPr/>
        </p:nvSpPr>
        <p:spPr>
          <a:xfrm>
            <a:off x="745700" y="1502375"/>
            <a:ext cx="3208200" cy="133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Digitale Berufe</a:t>
            </a:r>
            <a:endParaRPr sz="1300" b="1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Bildung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Dienstleistung (Consulting, Marketing …)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Softwareentwicklung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Kreative Arbeit (Adobe Firefly)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8" name="Google Shape;588;p2"/>
          <p:cNvSpPr txBox="1"/>
          <p:nvPr/>
        </p:nvSpPr>
        <p:spPr>
          <a:xfrm>
            <a:off x="745700" y="2993875"/>
            <a:ext cx="3241200" cy="150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Nicht digitale Berufe:</a:t>
            </a:r>
            <a:endParaRPr sz="1300" b="1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Handwerkliche Berufe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Dienstleistung (Gastgewerbe, Einzelhandel)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9" name="Google Shape;589;p2"/>
          <p:cNvSpPr txBox="1"/>
          <p:nvPr/>
        </p:nvSpPr>
        <p:spPr>
          <a:xfrm>
            <a:off x="4436525" y="1527025"/>
            <a:ext cx="3919200" cy="133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 Profitieren in den Haupttätigkeiten</a:t>
            </a:r>
            <a:endParaRPr sz="1300" b="1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Lösungsentwürfe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Brainstorming | Sparringpartner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Tools wie CoPilot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Bildung: Erstellen von Inhalten | Korrektur | Lernen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0" name="Google Shape;590;p2"/>
          <p:cNvSpPr txBox="1"/>
          <p:nvPr/>
        </p:nvSpPr>
        <p:spPr>
          <a:xfrm>
            <a:off x="4479100" y="2993875"/>
            <a:ext cx="3919200" cy="150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Profitieren bei den digitalen Nebentätigkeiten</a:t>
            </a:r>
            <a:endParaRPr sz="1300" b="1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Rapporte erstellen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Offerten | Rechnungen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Beratung (Vorbereitung)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Kommunikationscoach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1" name="Google Shape;591;p2"/>
          <p:cNvSpPr/>
          <p:nvPr/>
        </p:nvSpPr>
        <p:spPr>
          <a:xfrm>
            <a:off x="3968075" y="2003950"/>
            <a:ext cx="468600" cy="19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2" name="Google Shape;592;p2"/>
          <p:cNvSpPr/>
          <p:nvPr/>
        </p:nvSpPr>
        <p:spPr>
          <a:xfrm>
            <a:off x="3986900" y="3424500"/>
            <a:ext cx="468600" cy="19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3" name="Google Shape;593;p2"/>
          <p:cNvSpPr txBox="1"/>
          <p:nvPr/>
        </p:nvSpPr>
        <p:spPr>
          <a:xfrm>
            <a:off x="1740000" y="4658475"/>
            <a:ext cx="5664000" cy="37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 der Bildung praktisch in jedem Fach Anwendungsfälle entdeckt</a:t>
            </a:r>
            <a:endParaRPr sz="1300" b="0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"/>
          <p:cNvSpPr txBox="1">
            <a:spLocks noGrp="1"/>
          </p:cNvSpPr>
          <p:nvPr>
            <p:ph type="title"/>
          </p:nvPr>
        </p:nvSpPr>
        <p:spPr>
          <a:xfrm>
            <a:off x="1303800" y="3487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"/>
              <a:t>Fächerspezifischer Einsatz von AI</a:t>
            </a:r>
            <a:endParaRPr/>
          </a:p>
          <a:p>
            <a:pPr marL="457200" lvl="0" indent="-331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de" sz="1800"/>
              <a:t>In jedem Fach gibt es unterschiedliche Einsatzzwecke von KI -</a:t>
            </a:r>
            <a:endParaRPr sz="1800"/>
          </a:p>
        </p:txBody>
      </p:sp>
      <p:sp>
        <p:nvSpPr>
          <p:cNvPr id="599" name="Google Shape;599;p3"/>
          <p:cNvSpPr txBox="1">
            <a:spLocks noGrp="1"/>
          </p:cNvSpPr>
          <p:nvPr>
            <p:ph type="body" idx="1"/>
          </p:nvPr>
        </p:nvSpPr>
        <p:spPr>
          <a:xfrm>
            <a:off x="4749300" y="1348075"/>
            <a:ext cx="3585000" cy="3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77"/>
              <a:buNone/>
            </a:pPr>
            <a:r>
              <a:rPr lang="de" b="1"/>
              <a:t>Automobil</a:t>
            </a:r>
            <a:endParaRPr b="1"/>
          </a:p>
          <a:p>
            <a:pPr marL="457200" lvl="0" indent="-31124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Fehlerdiagnose</a:t>
            </a:r>
            <a:endParaRPr/>
          </a:p>
          <a:p>
            <a:pPr marL="457200" lvl="0" indent="-3112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b="1"/>
              <a:t>Differentialdiagnose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77"/>
              <a:buNone/>
            </a:pPr>
            <a:r>
              <a:rPr lang="de" b="1"/>
              <a:t>Gastro</a:t>
            </a:r>
            <a:endParaRPr b="1"/>
          </a:p>
          <a:p>
            <a:pPr marL="457200" lvl="0" indent="-31124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de" b="1"/>
              <a:t>Menüplan </a:t>
            </a:r>
            <a:r>
              <a:rPr lang="de"/>
              <a:t>in wenigen Sekunden</a:t>
            </a:r>
            <a:endParaRPr/>
          </a:p>
          <a:p>
            <a:pPr marL="457200" lvl="0" indent="-3112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b="1"/>
              <a:t>Rezepte</a:t>
            </a:r>
            <a:endParaRPr b="1"/>
          </a:p>
          <a:p>
            <a:pPr marL="457200" lvl="0" indent="-3112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b="1"/>
              <a:t>Beratung </a:t>
            </a:r>
            <a:r>
              <a:rPr lang="de"/>
              <a:t>(Wein)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77"/>
              <a:buNone/>
            </a:pPr>
            <a:r>
              <a:rPr lang="de" b="1"/>
              <a:t>Einsatz von AI im Programmierunterricht</a:t>
            </a:r>
            <a:endParaRPr b="1"/>
          </a:p>
          <a:p>
            <a:pPr marL="457200" lvl="0" indent="-3112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b="1"/>
              <a:t>AI </a:t>
            </a:r>
            <a:r>
              <a:rPr lang="de"/>
              <a:t>schlägt </a:t>
            </a:r>
            <a:r>
              <a:rPr lang="de" b="1"/>
              <a:t>Code </a:t>
            </a:r>
            <a:r>
              <a:rPr lang="de"/>
              <a:t>vor 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Führt </a:t>
            </a:r>
            <a:r>
              <a:rPr lang="de" b="1"/>
              <a:t>Code-Reviews</a:t>
            </a:r>
            <a:r>
              <a:rPr lang="de"/>
              <a:t> durch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77"/>
              <a:buNone/>
            </a:pPr>
            <a:r>
              <a:rPr lang="de" b="1"/>
              <a:t>Bewerbungen</a:t>
            </a:r>
            <a:endParaRPr b="1"/>
          </a:p>
          <a:p>
            <a:pPr marL="457200" lvl="0" indent="-31124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de" b="1"/>
              <a:t>Motivationsschreiben</a:t>
            </a:r>
            <a:endParaRPr b="1"/>
          </a:p>
          <a:p>
            <a:pPr marL="457200" lvl="0" indent="-3112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Lebensläufe</a:t>
            </a:r>
            <a:endParaRPr/>
          </a:p>
        </p:txBody>
      </p:sp>
      <p:pic>
        <p:nvPicPr>
          <p:cNvPr id="600" name="Google Shape;6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3800" y="1377263"/>
            <a:ext cx="3240824" cy="324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"/>
          <p:cNvSpPr txBox="1">
            <a:spLocks noGrp="1"/>
          </p:cNvSpPr>
          <p:nvPr>
            <p:ph type="title"/>
          </p:nvPr>
        </p:nvSpPr>
        <p:spPr>
          <a:xfrm>
            <a:off x="1331175" y="5122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"/>
              <a:t>Fächerspezifischer Einsatz von AI</a:t>
            </a:r>
            <a:endParaRPr/>
          </a:p>
          <a:p>
            <a:pPr marL="457200" lvl="0" indent="-331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de" sz="1800"/>
              <a:t>In jedem Fach gibt es unterschiedliche Einsatzzwecke von KI -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606" name="Google Shape;606;p4"/>
          <p:cNvSpPr txBox="1">
            <a:spLocks noGrp="1"/>
          </p:cNvSpPr>
          <p:nvPr>
            <p:ph type="body" idx="1"/>
          </p:nvPr>
        </p:nvSpPr>
        <p:spPr>
          <a:xfrm>
            <a:off x="4776825" y="1310801"/>
            <a:ext cx="4125600" cy="3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de" sz="1307" b="1"/>
              <a:t>Einsatz in den MEM-Berufen</a:t>
            </a:r>
            <a:endParaRPr sz="1307" b="1"/>
          </a:p>
          <a:p>
            <a:pPr marL="457200" lvl="0" indent="-311626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8"/>
              <a:buChar char="●"/>
            </a:pPr>
            <a:r>
              <a:rPr lang="de" sz="1307"/>
              <a:t>Schema wird an KI erklärt, bis sie es versteht und Fragen dazu beantworten kann</a:t>
            </a:r>
            <a:endParaRPr sz="1307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307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de" sz="1307" b="1"/>
              <a:t>Einsatz im Deutschunterricht</a:t>
            </a:r>
            <a:endParaRPr sz="1307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307" b="1"/>
          </a:p>
          <a:p>
            <a:pPr marL="457200" lvl="0" indent="-31162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8"/>
              <a:buChar char="●"/>
            </a:pPr>
            <a:r>
              <a:rPr lang="de" sz="1307"/>
              <a:t>Texte von </a:t>
            </a:r>
            <a:r>
              <a:rPr lang="de" sz="1307" b="1"/>
              <a:t>AI erstellen</a:t>
            </a:r>
            <a:r>
              <a:rPr lang="de" sz="1307"/>
              <a:t> und </a:t>
            </a:r>
            <a:r>
              <a:rPr lang="de" sz="1307" b="1"/>
              <a:t>verbessern </a:t>
            </a:r>
            <a:r>
              <a:rPr lang="de" sz="1307"/>
              <a:t>lassen</a:t>
            </a:r>
            <a:endParaRPr sz="1307"/>
          </a:p>
          <a:p>
            <a:pPr marL="457200" lvl="0" indent="-31162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8"/>
              <a:buChar char="●"/>
            </a:pPr>
            <a:r>
              <a:rPr lang="de" sz="1307" b="1"/>
              <a:t>Grammatik </a:t>
            </a:r>
            <a:r>
              <a:rPr lang="de" sz="1307"/>
              <a:t>und </a:t>
            </a:r>
            <a:r>
              <a:rPr lang="de" sz="1307" b="1"/>
              <a:t>Rechtschreibprüfung </a:t>
            </a:r>
            <a:r>
              <a:rPr lang="de" sz="1307"/>
              <a:t>durch </a:t>
            </a:r>
            <a:r>
              <a:rPr lang="de" sz="1307" b="1"/>
              <a:t>AI</a:t>
            </a:r>
            <a:endParaRPr sz="1307" b="1"/>
          </a:p>
          <a:p>
            <a:pPr marL="457200" lvl="0" indent="-31156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7"/>
              <a:buChar char="●"/>
            </a:pPr>
            <a:r>
              <a:rPr lang="de" sz="1307" b="1"/>
              <a:t>Verbesserung von KI erstellten Texten</a:t>
            </a:r>
            <a:endParaRPr sz="1307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de" sz="1307" b="1"/>
              <a:t>Einsatz im Fremdsprachenunterricht</a:t>
            </a:r>
            <a:endParaRPr sz="1307" b="1"/>
          </a:p>
          <a:p>
            <a:pPr marL="457200" lvl="0" indent="-311626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8"/>
              <a:buChar char="●"/>
            </a:pPr>
            <a:r>
              <a:rPr lang="de" sz="1307" b="1"/>
              <a:t>Simulation </a:t>
            </a:r>
            <a:r>
              <a:rPr lang="de" sz="1307"/>
              <a:t>eines </a:t>
            </a:r>
            <a:r>
              <a:rPr lang="de" sz="1307" b="1"/>
              <a:t>Gesprächs </a:t>
            </a:r>
            <a:r>
              <a:rPr lang="de" sz="1307"/>
              <a:t>in einer </a:t>
            </a:r>
            <a:r>
              <a:rPr lang="de" sz="1307" b="1"/>
              <a:t>Fremdsprache</a:t>
            </a:r>
            <a:endParaRPr sz="1307" b="1"/>
          </a:p>
          <a:p>
            <a:pPr marL="457200" lvl="0" indent="-31162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8"/>
              <a:buChar char="●"/>
            </a:pPr>
            <a:r>
              <a:rPr lang="de" sz="1307" b="1"/>
              <a:t>AI reagiert</a:t>
            </a:r>
            <a:r>
              <a:rPr lang="de" sz="1307"/>
              <a:t>, </a:t>
            </a:r>
            <a:r>
              <a:rPr lang="de" sz="1307" b="1"/>
              <a:t>führt </a:t>
            </a:r>
            <a:r>
              <a:rPr lang="de" sz="1307"/>
              <a:t>das </a:t>
            </a:r>
            <a:r>
              <a:rPr lang="de" sz="1307" b="1"/>
              <a:t>Gespräch </a:t>
            </a:r>
            <a:r>
              <a:rPr lang="de" sz="1307"/>
              <a:t>fort</a:t>
            </a:r>
            <a:endParaRPr sz="1307"/>
          </a:p>
          <a:p>
            <a:pPr marL="457200" lvl="0" indent="-31162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8"/>
              <a:buChar char="●"/>
            </a:pPr>
            <a:r>
              <a:rPr lang="de" sz="1307" b="1"/>
              <a:t>Korrigiert </a:t>
            </a:r>
            <a:r>
              <a:rPr lang="de" sz="1307"/>
              <a:t>bei </a:t>
            </a:r>
            <a:r>
              <a:rPr lang="de" sz="1307" b="1"/>
              <a:t>Fehlern</a:t>
            </a:r>
            <a:endParaRPr sz="1307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307"/>
          </a:p>
        </p:txBody>
      </p:sp>
      <p:pic>
        <p:nvPicPr>
          <p:cNvPr id="607" name="Google Shape;6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175" y="1446600"/>
            <a:ext cx="3240824" cy="324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Office PowerPoint</Application>
  <PresentationFormat>Bildschirmpräsentation (16:9)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Nunito</vt:lpstr>
      <vt:lpstr>Maven Pro</vt:lpstr>
      <vt:lpstr>Momentum</vt:lpstr>
      <vt:lpstr>Momentum</vt:lpstr>
      <vt:lpstr>Ein Jahr KI im Unterricht Fraktion Berufsfachschulen</vt:lpstr>
      <vt:lpstr>Über uns</vt:lpstr>
      <vt:lpstr>Begrifflichkeiten</vt:lpstr>
      <vt:lpstr>Begrifflichkeiten</vt:lpstr>
      <vt:lpstr>Vergleich</vt:lpstr>
      <vt:lpstr>KI-LAB an der BBB</vt:lpstr>
      <vt:lpstr>Einordnung der Auswirkungen</vt:lpstr>
      <vt:lpstr>Fächerspezifischer Einsatz von AI In jedem Fach gibt es unterschiedliche Einsatzzwecke von KI -</vt:lpstr>
      <vt:lpstr>Fächerspezifischer Einsatz von AI In jedem Fach gibt es unterschiedliche Einsatzzwecke von KI - </vt:lpstr>
      <vt:lpstr>Neue Lernform </vt:lpstr>
      <vt:lpstr>Beobachtung</vt:lpstr>
      <vt:lpstr>Gesprächssimulation - Business Englisch</vt:lpstr>
      <vt:lpstr>Typberatung in kosmetischen Berufen</vt:lpstr>
      <vt:lpstr>Programmierung </vt:lpstr>
      <vt:lpstr>Erkenntnisse JetSet</vt:lpstr>
      <vt:lpstr>Blended Learning Lernsettings</vt:lpstr>
      <vt:lpstr>Blended Learning Lernsettings</vt:lpstr>
      <vt:lpstr>Warum KI im Blended Learning? </vt:lpstr>
      <vt:lpstr>Einsatzbereiche von KI im Blended Learning</vt:lpstr>
      <vt:lpstr>Learnings aus der Lernlandschaft</vt:lpstr>
      <vt:lpstr>Ziele durch KI im Blended Learning</vt:lpstr>
      <vt:lpstr>PowerPoint-Präsentation</vt:lpstr>
      <vt:lpstr>PowerPoint-Präsentation</vt:lpstr>
      <vt:lpstr>Neustes Modell “Strawberry” oder “o1” OpenAI</vt:lpstr>
      <vt:lpstr>PowerPoint-Präsentation</vt:lpstr>
      <vt:lpstr>Starten wir gemeinsam den Wandel! Wir freuen uns auf Ihre Fragen</vt:lpstr>
      <vt:lpstr>Blended Learning und 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Beil Claudia</dc:creator>
  <cp:lastModifiedBy>Beil Claudia</cp:lastModifiedBy>
  <cp:revision>1</cp:revision>
  <dcterms:modified xsi:type="dcterms:W3CDTF">2024-09-20T16:04:41Z</dcterms:modified>
</cp:coreProperties>
</file>